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1" r:id="rId3"/>
    <p:sldId id="293" r:id="rId4"/>
    <p:sldId id="292" r:id="rId5"/>
    <p:sldId id="286" r:id="rId6"/>
    <p:sldId id="294" r:id="rId7"/>
    <p:sldId id="306" r:id="rId8"/>
    <p:sldId id="277" r:id="rId9"/>
    <p:sldId id="280" r:id="rId10"/>
    <p:sldId id="308" r:id="rId11"/>
    <p:sldId id="307" r:id="rId12"/>
    <p:sldId id="311" r:id="rId13"/>
    <p:sldId id="288" r:id="rId14"/>
    <p:sldId id="313" r:id="rId15"/>
    <p:sldId id="314" r:id="rId16"/>
    <p:sldId id="310" r:id="rId17"/>
    <p:sldId id="315" r:id="rId18"/>
    <p:sldId id="317" r:id="rId19"/>
    <p:sldId id="312" r:id="rId20"/>
    <p:sldId id="285" r:id="rId2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997"/>
    <a:srgbClr val="0D8295"/>
    <a:srgbClr val="F7F7F7"/>
    <a:srgbClr val="095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82" d="100"/>
          <a:sy n="82" d="100"/>
        </p:scale>
        <p:origin x="82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6FB0DE1-D418-4EA9-BDFD-2E5632763663}" type="datetime1">
              <a:rPr lang="fr-FR" smtClean="0"/>
              <a:t>07/07/2023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0BD304-4DB2-4DA8-BE69-274C9984CC7A}" type="datetime1">
              <a:rPr lang="fr-FR" smtClean="0"/>
              <a:t>07/07/2023</a:t>
            </a:fld>
            <a:endParaRPr lang="en-US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8738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242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4246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028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5974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978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741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1278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755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94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654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231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868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D63498-AA6B-4FA3-8C0C-F047B32E6A28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vertical 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6D2216-24AE-4A93-BEA9-26FD9BE8D8E8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C4311B-E9D3-41DC-B3A4-2DA1CBB5303E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vec légen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94251" y="1192697"/>
            <a:ext cx="4057961" cy="1431234"/>
          </a:xfrm>
        </p:spPr>
        <p:txBody>
          <a:bodyPr rtlCol="0"/>
          <a:lstStyle>
            <a:lvl1pPr marL="0" indent="0" rtl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06713C-6B06-4390-890B-DAA060E893A1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fr-FR" noProof="0" smtClean="0"/>
              <a:t>‹#›</a:t>
            </a:fld>
            <a:endParaRPr lang="fr-FR" noProof="0" dirty="0"/>
          </a:p>
        </p:txBody>
      </p:sp>
      <p:sp>
        <p:nvSpPr>
          <p:cNvPr id="9" name="obje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7294250" y="2880357"/>
            <a:ext cx="4057961" cy="1431234"/>
          </a:xfrm>
        </p:spPr>
        <p:txBody>
          <a:bodyPr rtlCol="0"/>
          <a:lstStyle>
            <a:lvl1pPr marL="0" indent="0" rtl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5" name="Espace réservé d’image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7294250" y="4568018"/>
            <a:ext cx="4057961" cy="1431234"/>
          </a:xfrm>
        </p:spPr>
        <p:txBody>
          <a:bodyPr rtlCol="0"/>
          <a:lstStyle>
            <a:lvl1pPr marL="0" indent="0" rtl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58539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5850" y="2679192"/>
            <a:ext cx="9963150" cy="1499616"/>
          </a:xfrm>
          <a:noFill/>
        </p:spPr>
        <p:txBody>
          <a:bodyPr rtlCol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609470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u de légende d’image_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Insérer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rtlCol="0"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2024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9393B2-D2D1-46F0-81A9-FE2ED5E7F998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90C3F-53CA-4279-A2D5-C68C34A1B7FE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E3742E-AFBE-42DF-91BB-D2D1057FFA79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D3CAEB-0D2D-466C-AFB9-F2937F51F366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92E680-0F8A-43BD-BDFD-C0D03E7F344B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7189FD-F089-49F7-A99B-945C4E0C4AF5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356349"/>
            <a:ext cx="2743200" cy="365125"/>
          </a:xfrm>
        </p:spPr>
        <p:txBody>
          <a:bodyPr rtlCol="0"/>
          <a:lstStyle/>
          <a:p>
            <a:pPr rtl="0"/>
            <a:fld id="{06FEDF93-2BFD-41CA-ABC7-B039102F379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07288E-1786-4A50-AD68-D3D5A2E1F461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A2F46-A3F2-4FAD-B8A1-978F19EF1438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8CE1DC9-D956-40C2-BAC4-4037E3AB19CC}" type="datetime1">
              <a:rPr lang="fr-FR" noProof="0" smtClean="0"/>
              <a:t>07/07/2023</a:t>
            </a:fld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D8295"/>
                </a:solidFill>
              </a:defRPr>
            </a:lvl1pPr>
          </a:lstStyle>
          <a:p>
            <a:fld id="{06FEDF93-2BFD-41CA-ABC7-B039102F3792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Ovale 9">
            <a:extLst>
              <a:ext uri="{FF2B5EF4-FFF2-40B4-BE49-F238E27FC236}">
                <a16:creationId xmlns:a16="http://schemas.microsoft.com/office/drawing/2014/main" id="{5C7559A6-536A-57F7-1229-F308D68B2323}"/>
              </a:ext>
            </a:extLst>
          </p:cNvPr>
          <p:cNvSpPr/>
          <p:nvPr userDrawn="1"/>
        </p:nvSpPr>
        <p:spPr>
          <a:xfrm>
            <a:off x="11544776" y="6316097"/>
            <a:ext cx="339650" cy="3339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5D7119D-9734-05E5-AFB5-913995271A9E}"/>
              </a:ext>
            </a:extLst>
          </p:cNvPr>
          <p:cNvSpPr txBox="1">
            <a:spLocks/>
          </p:cNvSpPr>
          <p:nvPr userDrawn="1"/>
        </p:nvSpPr>
        <p:spPr>
          <a:xfrm>
            <a:off x="11364685" y="6223432"/>
            <a:ext cx="470799" cy="49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7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fr-FR" sz="1400" i="0" smtClean="0"/>
              <a:pPr/>
              <a:t>‹#›</a:t>
            </a:fld>
            <a:endParaRPr lang="fr-FR" i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42764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fr-FR" b="1" dirty="0">
                <a:solidFill>
                  <a:schemeClr val="bg1"/>
                </a:solidFill>
              </a:rPr>
              <a:t>UEL305- STAGE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sz="4000" dirty="0">
                <a:solidFill>
                  <a:srgbClr val="FDC997"/>
                </a:solidFill>
              </a:rPr>
              <a:t>Soutenance orale</a:t>
            </a:r>
            <a:endParaRPr lang="fr-FR" dirty="0">
              <a:solidFill>
                <a:srgbClr val="FDC997"/>
              </a:solidFill>
            </a:endParaRPr>
          </a:p>
        </p:txBody>
      </p:sp>
      <p:sp>
        <p:nvSpPr>
          <p:cNvPr id="4" name="Losang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AC74F9DB-FC87-C052-3424-F64319219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3053" y="2788491"/>
            <a:ext cx="1125894" cy="1125894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B5466891-5E1D-3F39-0753-453737297A56}"/>
              </a:ext>
            </a:extLst>
          </p:cNvPr>
          <p:cNvSpPr/>
          <p:nvPr/>
        </p:nvSpPr>
        <p:spPr>
          <a:xfrm>
            <a:off x="5900057" y="3116308"/>
            <a:ext cx="391886" cy="387220"/>
          </a:xfrm>
          <a:prstGeom prst="mathPlu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EB3718-0758-5633-E7B8-0ECE1A8126E1}"/>
              </a:ext>
            </a:extLst>
          </p:cNvPr>
          <p:cNvSpPr txBox="1"/>
          <p:nvPr/>
        </p:nvSpPr>
        <p:spPr>
          <a:xfrm>
            <a:off x="4428412" y="5934267"/>
            <a:ext cx="333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- Fatima Zohra BAKALI -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fr-FR" dirty="0"/>
              <a:t>Analyse du projet : diapositive </a:t>
            </a:r>
            <a:r>
              <a:rPr lang="fr" dirty="0"/>
              <a:t>3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65029" y="522898"/>
            <a:ext cx="35269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Fonctionnalités principales</a:t>
            </a:r>
            <a:b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6356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èze 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rgbClr val="0D8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3" name="Trapèze 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4" name="Trapèze 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5" name="Trapèze 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6" name="Trapèze 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fr-FR" sz="1600" b="1" dirty="0">
                <a:solidFill>
                  <a:schemeClr val="bg1"/>
                </a:solidFill>
              </a:rPr>
              <a:t>Gestion des utilisateurs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181267" y="2886560"/>
            <a:ext cx="1493713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fr-FR" sz="1600" b="1" dirty="0">
                <a:solidFill>
                  <a:schemeClr val="bg1"/>
                </a:solidFill>
              </a:rPr>
              <a:t>Gestion des clients et des fournisseurs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fr-FR" sz="1600" b="1" dirty="0">
                <a:solidFill>
                  <a:schemeClr val="bg1"/>
                </a:solidFill>
              </a:rPr>
              <a:t>Gestion du stock et produit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314696" y="2886559"/>
            <a:ext cx="1898365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fr-FR" sz="1600" b="1" dirty="0">
                <a:solidFill>
                  <a:schemeClr val="bg1"/>
                </a:solidFill>
              </a:rPr>
              <a:t>Gestion des commandes et achats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fr-FR" sz="1600" b="1" dirty="0">
                <a:solidFill>
                  <a:schemeClr val="bg1"/>
                </a:solidFill>
              </a:rPr>
              <a:t>Gestion des factures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837445"/>
            <a:ext cx="1752042" cy="710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fr-FR" sz="1400" dirty="0">
                <a:solidFill>
                  <a:schemeClr val="bg1"/>
                </a:solidFill>
                <a:cs typeface="Segoe UI" panose="020B0502040204020203" pitchFamily="34" charset="0"/>
              </a:rPr>
              <a:t>L’application doit gérer les différents niveaux d’accès des utilisateurs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2995863" y="3837445"/>
            <a:ext cx="1874153" cy="1198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fr-FR" sz="1400" dirty="0">
                <a:solidFill>
                  <a:schemeClr val="bg1"/>
                </a:solidFill>
                <a:cs typeface="Segoe UI" panose="020B0502040204020203" pitchFamily="34" charset="0"/>
              </a:rPr>
              <a:t>L’application doit gérer les clients et les fournisseurs, en assurant les manipulations de base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19978" y="3837444"/>
            <a:ext cx="1752042" cy="710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fr-FR" sz="1400" dirty="0">
                <a:solidFill>
                  <a:schemeClr val="bg1"/>
                </a:solidFill>
                <a:cs typeface="Segoe UI" panose="020B0502040204020203" pitchFamily="34" charset="0"/>
              </a:rPr>
              <a:t>L’application doit gérer en temps réel le stock des médicaments.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264664" y="3833447"/>
            <a:ext cx="1898361" cy="1198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fr-FR" sz="1400" dirty="0">
                <a:solidFill>
                  <a:schemeClr val="bg1"/>
                </a:solidFill>
                <a:cs typeface="Segoe UI" panose="020B0502040204020203" pitchFamily="34" charset="0"/>
              </a:rPr>
              <a:t>L’application doit permettre de passer les commandes et les achats, de les enregistrer et de les visualiser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3575" y="3833447"/>
            <a:ext cx="1752042" cy="1198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fr-FR" sz="1400" dirty="0">
                <a:solidFill>
                  <a:schemeClr val="bg1"/>
                </a:solidFill>
                <a:cs typeface="Segoe UI" panose="020B0502040204020203" pitchFamily="34" charset="0"/>
              </a:rPr>
              <a:t>L’application doit permettre de visualiser les rapports des transactions passées et de les télécharger</a:t>
            </a:r>
          </a:p>
        </p:txBody>
      </p:sp>
      <p:grpSp>
        <p:nvGrpSpPr>
          <p:cNvPr id="58" name="Groupe 57" descr="Icône d’argent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orme libre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0" name="Forme libre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1" name="Forme libre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2" name="Forme libre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3" name="Forme libre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4" name="Forme libre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5" name="Forme libre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6" name="Forme libre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grpSp>
        <p:nvGrpSpPr>
          <p:cNvPr id="67" name="Groupe 66" descr="Icône de boulier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10238372" y="2347884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orme libre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9" name="Forme libre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70" name="Forme libre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71" name="Forme libre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pic>
        <p:nvPicPr>
          <p:cNvPr id="5" name="Graphic 4" descr="Users with solid fill">
            <a:extLst>
              <a:ext uri="{FF2B5EF4-FFF2-40B4-BE49-F238E27FC236}">
                <a16:creationId xmlns:a16="http://schemas.microsoft.com/office/drawing/2014/main" id="{9CAB26D1-8B60-B761-9213-D93A2A971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0846" y="2150631"/>
            <a:ext cx="637499" cy="637499"/>
          </a:xfrm>
          <a:prstGeom prst="rect">
            <a:avLst/>
          </a:prstGeom>
        </p:spPr>
      </p:pic>
      <p:pic>
        <p:nvPicPr>
          <p:cNvPr id="7" name="Graphic 6" descr="Boardroom with solid fill">
            <a:extLst>
              <a:ext uri="{FF2B5EF4-FFF2-40B4-BE49-F238E27FC236}">
                <a16:creationId xmlns:a16="http://schemas.microsoft.com/office/drawing/2014/main" id="{A19D863B-885C-2743-60B9-586DD63FB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3564" y="2153929"/>
            <a:ext cx="738664" cy="738664"/>
          </a:xfrm>
          <a:prstGeom prst="rect">
            <a:avLst/>
          </a:prstGeom>
        </p:spPr>
      </p:pic>
      <p:pic>
        <p:nvPicPr>
          <p:cNvPr id="12" name="Graphic 11" descr="Philanthropy with solid fill">
            <a:extLst>
              <a:ext uri="{FF2B5EF4-FFF2-40B4-BE49-F238E27FC236}">
                <a16:creationId xmlns:a16="http://schemas.microsoft.com/office/drawing/2014/main" id="{5A397831-0328-3BE0-67DA-7A57088225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0213" y="2185845"/>
            <a:ext cx="630462" cy="6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02B9606-F9BC-40CD-9467-6348ACE4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DC997"/>
          </a:solidFill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682397A-D234-4487-8E63-23B79C76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rgbClr val="095763"/>
          </a:solidFill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7199992-58FE-4335-A811-6AFA96B5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5" y="2545842"/>
            <a:ext cx="9963150" cy="149961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fr-FR" sz="6600" dirty="0"/>
              <a:t>Conception </a:t>
            </a:r>
            <a:br>
              <a:rPr lang="fr-FR" sz="6600" dirty="0"/>
            </a:br>
            <a:r>
              <a:rPr lang="fr-FR" sz="4400" dirty="0"/>
              <a:t>et choix des outils</a:t>
            </a:r>
            <a:endParaRPr lang="fr-FR" sz="6600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F8FCB52-DD55-48F6-9F4A-D2A0F6586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1"/>
          </a:solidFill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" name="Ovale 9">
            <a:extLst>
              <a:ext uri="{FF2B5EF4-FFF2-40B4-BE49-F238E27FC236}">
                <a16:creationId xmlns:a16="http://schemas.microsoft.com/office/drawing/2014/main" id="{48A34903-C6A6-F02F-688C-553F57E1D557}"/>
              </a:ext>
            </a:extLst>
          </p:cNvPr>
          <p:cNvSpPr/>
          <p:nvPr/>
        </p:nvSpPr>
        <p:spPr>
          <a:xfrm>
            <a:off x="11449526" y="6135122"/>
            <a:ext cx="339650" cy="3339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D20639D0-D67B-3D65-619A-CC82503A6C10}"/>
              </a:ext>
            </a:extLst>
          </p:cNvPr>
          <p:cNvSpPr txBox="1">
            <a:spLocks/>
          </p:cNvSpPr>
          <p:nvPr/>
        </p:nvSpPr>
        <p:spPr>
          <a:xfrm>
            <a:off x="11269435" y="6042457"/>
            <a:ext cx="470799" cy="49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7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fr-FR" sz="1400" i="0" smtClean="0"/>
              <a:pPr/>
              <a:t>11</a:t>
            </a:fld>
            <a:endParaRPr lang="fr-FR" i="0" dirty="0"/>
          </a:p>
        </p:txBody>
      </p:sp>
    </p:spTree>
    <p:extLst>
      <p:ext uri="{BB962C8B-B14F-4D97-AF65-F5344CB8AC3E}">
        <p14:creationId xmlns:p14="http://schemas.microsoft.com/office/powerpoint/2010/main" val="425676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eur : en angle 51">
            <a:extLst>
              <a:ext uri="{FF2B5EF4-FFF2-40B4-BE49-F238E27FC236}">
                <a16:creationId xmlns:a16="http://schemas.microsoft.com/office/drawing/2014/main" id="{E9D02A05-8B0B-5D44-E842-124D61849F38}"/>
              </a:ext>
            </a:extLst>
          </p:cNvPr>
          <p:cNvCxnSpPr>
            <a:stCxn id="25" idx="0"/>
            <a:endCxn id="25" idx="0"/>
          </p:cNvCxnSpPr>
          <p:nvPr/>
        </p:nvCxnSpPr>
        <p:spPr>
          <a:xfrm rot="5400000" flipH="1" flipV="1">
            <a:off x="11123680" y="4558975"/>
            <a:ext cx="12700" cy="127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fr-FR" dirty="0"/>
              <a:t>Analyse du projet : diapositive </a:t>
            </a:r>
            <a:r>
              <a:rPr lang="fr" dirty="0"/>
              <a:t>2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17429" y="522898"/>
            <a:ext cx="33745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800" b="1" dirty="0">
                <a:solidFill>
                  <a:srgbClr val="095763"/>
                </a:solidFill>
              </a:rPr>
              <a:t>Architecture de l’application</a:t>
            </a:r>
            <a:br>
              <a:rPr lang="fr-FR" sz="2800" dirty="0">
                <a:solidFill>
                  <a:srgbClr val="095763"/>
                </a:solidFill>
              </a:rPr>
            </a:br>
            <a:endParaRPr lang="fr-FR" sz="2800" dirty="0">
              <a:solidFill>
                <a:srgbClr val="095763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40722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F525007-57A1-2517-E32C-65D4E628C674}"/>
              </a:ext>
            </a:extLst>
          </p:cNvPr>
          <p:cNvSpPr/>
          <p:nvPr/>
        </p:nvSpPr>
        <p:spPr>
          <a:xfrm>
            <a:off x="4924618" y="1378429"/>
            <a:ext cx="1368152" cy="57606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Poppins" panose="00000500000000000000" pitchFamily="50" charset="0"/>
                <a:cs typeface="Poppins" panose="00000500000000000000" pitchFamily="50" charset="0"/>
              </a:rPr>
              <a:t>Connexion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8FB4A-23DE-FF08-46BB-38245745CC8C}"/>
              </a:ext>
            </a:extLst>
          </p:cNvPr>
          <p:cNvSpPr/>
          <p:nvPr/>
        </p:nvSpPr>
        <p:spPr>
          <a:xfrm>
            <a:off x="7750932" y="2602565"/>
            <a:ext cx="1368152" cy="57606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Poppins" panose="00000500000000000000" pitchFamily="50" charset="0"/>
                <a:cs typeface="Poppins" panose="00000500000000000000" pitchFamily="50" charset="0"/>
              </a:rPr>
              <a:t>Accueil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D1C7-8261-7E0B-F7AB-06ED45F7E6AD}"/>
              </a:ext>
            </a:extLst>
          </p:cNvPr>
          <p:cNvSpPr/>
          <p:nvPr/>
        </p:nvSpPr>
        <p:spPr>
          <a:xfrm>
            <a:off x="656347" y="2602565"/>
            <a:ext cx="1368152" cy="57606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Poppins" panose="00000500000000000000" pitchFamily="50" charset="0"/>
                <a:cs typeface="Poppins" panose="00000500000000000000" pitchFamily="50" charset="0"/>
              </a:rPr>
              <a:t>Achats</a:t>
            </a:r>
            <a:endParaRPr lang="fr-FR" sz="16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A58DA2-2E2C-22EA-18E4-CCE5623A7EC7}"/>
              </a:ext>
            </a:extLst>
          </p:cNvPr>
          <p:cNvSpPr/>
          <p:nvPr/>
        </p:nvSpPr>
        <p:spPr>
          <a:xfrm>
            <a:off x="8615027" y="3888264"/>
            <a:ext cx="1477961" cy="57606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latin typeface="Poppins" panose="00000500000000000000" pitchFamily="50" charset="0"/>
                <a:cs typeface="Poppins" panose="00000500000000000000" pitchFamily="50" charset="0"/>
              </a:rPr>
              <a:t>Gestion des clients/fournisseurs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0919CA-1EF2-6E8E-3028-CE212DE63985}"/>
              </a:ext>
            </a:extLst>
          </p:cNvPr>
          <p:cNvSpPr/>
          <p:nvPr/>
        </p:nvSpPr>
        <p:spPr>
          <a:xfrm>
            <a:off x="6706816" y="3888264"/>
            <a:ext cx="1728192" cy="57606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Poppins" panose="00000500000000000000" pitchFamily="50" charset="0"/>
                <a:cs typeface="Poppins" panose="00000500000000000000" pitchFamily="50" charset="0"/>
              </a:rPr>
              <a:t>Gestion du stock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53990-E248-0F6F-1F88-32FAAF975686}"/>
              </a:ext>
            </a:extLst>
          </p:cNvPr>
          <p:cNvSpPr/>
          <p:nvPr/>
        </p:nvSpPr>
        <p:spPr>
          <a:xfrm>
            <a:off x="10235208" y="3888264"/>
            <a:ext cx="1728192" cy="57606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Poppins" panose="00000500000000000000" pitchFamily="50" charset="0"/>
                <a:cs typeface="Poppins" panose="00000500000000000000" pitchFamily="50" charset="0"/>
              </a:rPr>
              <a:t>Gestion des commandes/achats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65B1E3-9274-60DB-93ED-486E4424FED4}"/>
              </a:ext>
            </a:extLst>
          </p:cNvPr>
          <p:cNvSpPr/>
          <p:nvPr/>
        </p:nvSpPr>
        <p:spPr>
          <a:xfrm>
            <a:off x="4762600" y="3888264"/>
            <a:ext cx="1728192" cy="57606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Poppins" panose="00000500000000000000" pitchFamily="50" charset="0"/>
                <a:cs typeface="Poppins" panose="00000500000000000000" pitchFamily="50" charset="0"/>
              </a:rPr>
              <a:t>Gestion des utilisateurs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04DCF6-E15E-0EBC-AA51-2F0837AD11CF}"/>
              </a:ext>
            </a:extLst>
          </p:cNvPr>
          <p:cNvSpPr/>
          <p:nvPr/>
        </p:nvSpPr>
        <p:spPr>
          <a:xfrm>
            <a:off x="7066856" y="4558975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Poppins" panose="00000500000000000000" pitchFamily="50" charset="0"/>
                <a:cs typeface="Poppins" panose="00000500000000000000" pitchFamily="50" charset="0"/>
              </a:rPr>
              <a:t>voir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43FE15-FFB8-761A-BCD9-F95F1E551992}"/>
              </a:ext>
            </a:extLst>
          </p:cNvPr>
          <p:cNvSpPr/>
          <p:nvPr/>
        </p:nvSpPr>
        <p:spPr>
          <a:xfrm>
            <a:off x="7066856" y="5116185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Poppins" panose="00000500000000000000" pitchFamily="50" charset="0"/>
                <a:cs typeface="Poppins" panose="00000500000000000000" pitchFamily="50" charset="0"/>
              </a:rPr>
              <a:t>Modifier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B7A45E-9443-E3D9-88C6-D67C6D73D1AE}"/>
              </a:ext>
            </a:extLst>
          </p:cNvPr>
          <p:cNvSpPr/>
          <p:nvPr/>
        </p:nvSpPr>
        <p:spPr>
          <a:xfrm>
            <a:off x="7066856" y="5630731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Poppins" panose="00000500000000000000" pitchFamily="50" charset="0"/>
                <a:cs typeface="Poppins" panose="00000500000000000000" pitchFamily="50" charset="0"/>
              </a:rPr>
              <a:t>Supprimer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53A21A-3F61-A9FF-5772-65CE5804E569}"/>
              </a:ext>
            </a:extLst>
          </p:cNvPr>
          <p:cNvSpPr/>
          <p:nvPr/>
        </p:nvSpPr>
        <p:spPr>
          <a:xfrm>
            <a:off x="5086636" y="4558975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Poppins" panose="00000500000000000000" pitchFamily="50" charset="0"/>
                <a:cs typeface="Poppins" panose="00000500000000000000" pitchFamily="50" charset="0"/>
              </a:rPr>
              <a:t>voir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5096D8-61C2-9C49-5074-EF0C901D7DB6}"/>
              </a:ext>
            </a:extLst>
          </p:cNvPr>
          <p:cNvSpPr/>
          <p:nvPr/>
        </p:nvSpPr>
        <p:spPr>
          <a:xfrm>
            <a:off x="5086636" y="5116185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Poppins" panose="00000500000000000000" pitchFamily="50" charset="0"/>
                <a:cs typeface="Poppins" panose="00000500000000000000" pitchFamily="50" charset="0"/>
              </a:rPr>
              <a:t>Modifier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24291-0D4F-6C0F-B9F0-5267C6DDC432}"/>
              </a:ext>
            </a:extLst>
          </p:cNvPr>
          <p:cNvSpPr/>
          <p:nvPr/>
        </p:nvSpPr>
        <p:spPr>
          <a:xfrm>
            <a:off x="5086636" y="5630731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Poppins" panose="00000500000000000000" pitchFamily="50" charset="0"/>
                <a:cs typeface="Poppins" panose="00000500000000000000" pitchFamily="50" charset="0"/>
              </a:rPr>
              <a:t>Supprimer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6777CC-1C86-C5E9-04F5-D97BB3F539C3}"/>
              </a:ext>
            </a:extLst>
          </p:cNvPr>
          <p:cNvSpPr/>
          <p:nvPr/>
        </p:nvSpPr>
        <p:spPr>
          <a:xfrm>
            <a:off x="10601622" y="4558975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Poppins" panose="00000500000000000000" pitchFamily="50" charset="0"/>
                <a:cs typeface="Poppins" panose="00000500000000000000" pitchFamily="50" charset="0"/>
              </a:rPr>
              <a:t>voir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34F86-7295-388F-D83E-5C52DEFFDBB9}"/>
              </a:ext>
            </a:extLst>
          </p:cNvPr>
          <p:cNvSpPr/>
          <p:nvPr/>
        </p:nvSpPr>
        <p:spPr>
          <a:xfrm>
            <a:off x="10601622" y="5116185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Poppins" panose="00000500000000000000" pitchFamily="50" charset="0"/>
                <a:cs typeface="Poppins" panose="00000500000000000000" pitchFamily="50" charset="0"/>
              </a:rPr>
              <a:t>Modifier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788C87-D426-FEFA-8A76-BC91DCAA1E93}"/>
              </a:ext>
            </a:extLst>
          </p:cNvPr>
          <p:cNvSpPr/>
          <p:nvPr/>
        </p:nvSpPr>
        <p:spPr>
          <a:xfrm>
            <a:off x="10601622" y="5630731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Poppins" panose="00000500000000000000" pitchFamily="50" charset="0"/>
                <a:cs typeface="Poppins" panose="00000500000000000000" pitchFamily="50" charset="0"/>
              </a:rPr>
              <a:t>Supprimer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3FE7B8-F4BB-1A73-9C7F-A9631C4DEEEF}"/>
              </a:ext>
            </a:extLst>
          </p:cNvPr>
          <p:cNvSpPr/>
          <p:nvPr/>
        </p:nvSpPr>
        <p:spPr>
          <a:xfrm>
            <a:off x="2602360" y="2602565"/>
            <a:ext cx="1368152" cy="57606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Poppins" panose="00000500000000000000" pitchFamily="50" charset="0"/>
                <a:cs typeface="Poppins" panose="00000500000000000000" pitchFamily="50" charset="0"/>
              </a:rPr>
              <a:t>Commande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634A45-0888-4048-5AA4-4EFB596DD30C}"/>
              </a:ext>
            </a:extLst>
          </p:cNvPr>
          <p:cNvSpPr/>
          <p:nvPr/>
        </p:nvSpPr>
        <p:spPr>
          <a:xfrm>
            <a:off x="2764378" y="3448576"/>
            <a:ext cx="1044116" cy="57606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Poppins" panose="00000500000000000000" pitchFamily="50" charset="0"/>
                <a:cs typeface="Poppins" panose="00000500000000000000" pitchFamily="50" charset="0"/>
              </a:rPr>
              <a:t>Modifier le </a:t>
            </a:r>
            <a:r>
              <a:rPr lang="fr-FR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mdp</a:t>
            </a:r>
            <a:endParaRPr lang="fr-FR" sz="1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8B7960-9324-31BD-5FC4-68C74AF2CD0A}"/>
              </a:ext>
            </a:extLst>
          </p:cNvPr>
          <p:cNvSpPr/>
          <p:nvPr/>
        </p:nvSpPr>
        <p:spPr>
          <a:xfrm>
            <a:off x="824205" y="3526681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Poppins" panose="00000500000000000000" pitchFamily="50" charset="0"/>
                <a:cs typeface="Poppins" panose="00000500000000000000" pitchFamily="50" charset="0"/>
              </a:rPr>
              <a:t>voir</a:t>
            </a:r>
          </a:p>
        </p:txBody>
      </p:sp>
      <p:cxnSp>
        <p:nvCxnSpPr>
          <p:cNvPr id="31" name="Connecteur : en angle 3">
            <a:extLst>
              <a:ext uri="{FF2B5EF4-FFF2-40B4-BE49-F238E27FC236}">
                <a16:creationId xmlns:a16="http://schemas.microsoft.com/office/drawing/2014/main" id="{EF109207-D7A0-48D7-AC34-D1693B5991BB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6292770" y="1666461"/>
            <a:ext cx="2142238" cy="936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27">
            <a:extLst>
              <a:ext uri="{FF2B5EF4-FFF2-40B4-BE49-F238E27FC236}">
                <a16:creationId xmlns:a16="http://schemas.microsoft.com/office/drawing/2014/main" id="{FF7C8D19-77BC-63FB-C15F-B6BC47AA9CA2}"/>
              </a:ext>
            </a:extLst>
          </p:cNvPr>
          <p:cNvCxnSpPr>
            <a:stCxn id="10" idx="1"/>
            <a:endCxn id="28" idx="0"/>
          </p:cNvCxnSpPr>
          <p:nvPr/>
        </p:nvCxnSpPr>
        <p:spPr>
          <a:xfrm rot="10800000" flipV="1">
            <a:off x="3286436" y="1666461"/>
            <a:ext cx="1638182" cy="936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29">
            <a:extLst>
              <a:ext uri="{FF2B5EF4-FFF2-40B4-BE49-F238E27FC236}">
                <a16:creationId xmlns:a16="http://schemas.microsoft.com/office/drawing/2014/main" id="{DEFF92F1-8C1D-10F8-2F06-934F25625A12}"/>
              </a:ext>
            </a:extLst>
          </p:cNvPr>
          <p:cNvCxnSpPr>
            <a:stCxn id="28" idx="1"/>
            <a:endCxn id="13" idx="3"/>
          </p:cNvCxnSpPr>
          <p:nvPr/>
        </p:nvCxnSpPr>
        <p:spPr>
          <a:xfrm rot="10800000">
            <a:off x="2024500" y="2890597"/>
            <a:ext cx="577861" cy="12700"/>
          </a:xfrm>
          <a:prstGeom prst="bentConnector3">
            <a:avLst>
              <a:gd name="adj1" fmla="val -604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2">
            <a:extLst>
              <a:ext uri="{FF2B5EF4-FFF2-40B4-BE49-F238E27FC236}">
                <a16:creationId xmlns:a16="http://schemas.microsoft.com/office/drawing/2014/main" id="{B4ED2B6D-9BF2-2953-C184-6CFD5EBCAA3D}"/>
              </a:ext>
            </a:extLst>
          </p:cNvPr>
          <p:cNvCxnSpPr>
            <a:cxnSpLocks/>
            <a:stCxn id="12" idx="1"/>
            <a:endCxn id="18" idx="0"/>
          </p:cNvCxnSpPr>
          <p:nvPr/>
        </p:nvCxnSpPr>
        <p:spPr>
          <a:xfrm rot="10800000" flipV="1">
            <a:off x="5626696" y="2890596"/>
            <a:ext cx="2124236" cy="99766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5">
            <a:extLst>
              <a:ext uri="{FF2B5EF4-FFF2-40B4-BE49-F238E27FC236}">
                <a16:creationId xmlns:a16="http://schemas.microsoft.com/office/drawing/2014/main" id="{6CF099F7-5776-90CD-9A77-B939E6B80B96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rot="5400000">
            <a:off x="7648143" y="3101398"/>
            <a:ext cx="709635" cy="86409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7">
            <a:extLst>
              <a:ext uri="{FF2B5EF4-FFF2-40B4-BE49-F238E27FC236}">
                <a16:creationId xmlns:a16="http://schemas.microsoft.com/office/drawing/2014/main" id="{D4C3AC5C-0863-96C5-1627-9091EE7BCCC6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16200000" flipH="1">
            <a:off x="8539691" y="3073946"/>
            <a:ext cx="709635" cy="9190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9">
            <a:extLst>
              <a:ext uri="{FF2B5EF4-FFF2-40B4-BE49-F238E27FC236}">
                <a16:creationId xmlns:a16="http://schemas.microsoft.com/office/drawing/2014/main" id="{F404A86A-7F05-6D87-FAED-342CB97DAD56}"/>
              </a:ext>
            </a:extLst>
          </p:cNvPr>
          <p:cNvCxnSpPr>
            <a:stCxn id="12" idx="3"/>
            <a:endCxn id="17" idx="0"/>
          </p:cNvCxnSpPr>
          <p:nvPr/>
        </p:nvCxnSpPr>
        <p:spPr>
          <a:xfrm>
            <a:off x="9119084" y="2890597"/>
            <a:ext cx="1980220" cy="99766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 : en angle 41">
            <a:extLst>
              <a:ext uri="{FF2B5EF4-FFF2-40B4-BE49-F238E27FC236}">
                <a16:creationId xmlns:a16="http://schemas.microsoft.com/office/drawing/2014/main" id="{4BFA27C9-02E2-3FAD-FFFB-44979C821F8A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rot="5400000">
            <a:off x="5570372" y="4502650"/>
            <a:ext cx="94647" cy="180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 : en angle 43">
            <a:extLst>
              <a:ext uri="{FF2B5EF4-FFF2-40B4-BE49-F238E27FC236}">
                <a16:creationId xmlns:a16="http://schemas.microsoft.com/office/drawing/2014/main" id="{9C233B50-A12E-5DEB-91A0-60168B2CD08A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5540016" y="5047507"/>
            <a:ext cx="1373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45">
            <a:extLst>
              <a:ext uri="{FF2B5EF4-FFF2-40B4-BE49-F238E27FC236}">
                <a16:creationId xmlns:a16="http://schemas.microsoft.com/office/drawing/2014/main" id="{9392E175-B7EF-CECE-70D4-8C51E50760D7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 rot="5400000">
            <a:off x="5561348" y="5583385"/>
            <a:ext cx="94692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7">
            <a:extLst>
              <a:ext uri="{FF2B5EF4-FFF2-40B4-BE49-F238E27FC236}">
                <a16:creationId xmlns:a16="http://schemas.microsoft.com/office/drawing/2014/main" id="{969C1725-97B6-6EF1-8232-2D6F9C9D567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rot="5400000">
            <a:off x="7520236" y="5047507"/>
            <a:ext cx="1373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9">
            <a:extLst>
              <a:ext uri="{FF2B5EF4-FFF2-40B4-BE49-F238E27FC236}">
                <a16:creationId xmlns:a16="http://schemas.microsoft.com/office/drawing/2014/main" id="{324562C8-105D-21E5-C029-E1EB82D3340B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rot="5400000">
            <a:off x="7541568" y="5583385"/>
            <a:ext cx="94692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53">
            <a:extLst>
              <a:ext uri="{FF2B5EF4-FFF2-40B4-BE49-F238E27FC236}">
                <a16:creationId xmlns:a16="http://schemas.microsoft.com/office/drawing/2014/main" id="{DB14C0A9-2470-669B-6E58-1F1A41105D2C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rot="5400000">
            <a:off x="11055002" y="5047507"/>
            <a:ext cx="1373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55">
            <a:extLst>
              <a:ext uri="{FF2B5EF4-FFF2-40B4-BE49-F238E27FC236}">
                <a16:creationId xmlns:a16="http://schemas.microsoft.com/office/drawing/2014/main" id="{967B58AA-57F9-0F05-CC02-7DCA3C65ECE1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11076334" y="5583385"/>
            <a:ext cx="94692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ngle 57">
            <a:extLst>
              <a:ext uri="{FF2B5EF4-FFF2-40B4-BE49-F238E27FC236}">
                <a16:creationId xmlns:a16="http://schemas.microsoft.com/office/drawing/2014/main" id="{58116A37-DE59-B347-57E7-575F4A0F2903}"/>
              </a:ext>
            </a:extLst>
          </p:cNvPr>
          <p:cNvCxnSpPr>
            <a:stCxn id="13" idx="2"/>
            <a:endCxn id="30" idx="0"/>
          </p:cNvCxnSpPr>
          <p:nvPr/>
        </p:nvCxnSpPr>
        <p:spPr>
          <a:xfrm rot="16200000" flipH="1">
            <a:off x="1169317" y="3349735"/>
            <a:ext cx="348052" cy="58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59">
            <a:extLst>
              <a:ext uri="{FF2B5EF4-FFF2-40B4-BE49-F238E27FC236}">
                <a16:creationId xmlns:a16="http://schemas.microsoft.com/office/drawing/2014/main" id="{9A0470EF-E8C1-9E2A-064C-087534B54878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3151463" y="3313602"/>
            <a:ext cx="269947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507E276-CF81-D98D-0D3F-6D20520339B2}"/>
              </a:ext>
            </a:extLst>
          </p:cNvPr>
          <p:cNvSpPr/>
          <p:nvPr/>
        </p:nvSpPr>
        <p:spPr>
          <a:xfrm>
            <a:off x="8817429" y="4558975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Poppins" panose="00000500000000000000" pitchFamily="50" charset="0"/>
                <a:cs typeface="Poppins" panose="00000500000000000000" pitchFamily="50" charset="0"/>
              </a:rPr>
              <a:t>voir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8B4B5C3-7E81-F8BD-DBA9-D8D348C14D5D}"/>
              </a:ext>
            </a:extLst>
          </p:cNvPr>
          <p:cNvSpPr/>
          <p:nvPr/>
        </p:nvSpPr>
        <p:spPr>
          <a:xfrm>
            <a:off x="8817429" y="5116185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Poppins" panose="00000500000000000000" pitchFamily="50" charset="0"/>
                <a:cs typeface="Poppins" panose="00000500000000000000" pitchFamily="50" charset="0"/>
              </a:rPr>
              <a:t>Modifier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1E510C-3EEB-9192-EC40-8AB4D1167EA0}"/>
              </a:ext>
            </a:extLst>
          </p:cNvPr>
          <p:cNvSpPr/>
          <p:nvPr/>
        </p:nvSpPr>
        <p:spPr>
          <a:xfrm>
            <a:off x="8817429" y="5630731"/>
            <a:ext cx="1044116" cy="419854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Poppins" panose="00000500000000000000" pitchFamily="50" charset="0"/>
                <a:cs typeface="Poppins" panose="00000500000000000000" pitchFamily="50" charset="0"/>
              </a:rPr>
              <a:t>Supprimer</a:t>
            </a:r>
          </a:p>
        </p:txBody>
      </p:sp>
      <p:cxnSp>
        <p:nvCxnSpPr>
          <p:cNvPr id="54" name="Connecteur : en angle 43">
            <a:extLst>
              <a:ext uri="{FF2B5EF4-FFF2-40B4-BE49-F238E27FC236}">
                <a16:creationId xmlns:a16="http://schemas.microsoft.com/office/drawing/2014/main" id="{F86DAE58-B9CF-68DE-7E70-EB2CEF88AB7E}"/>
              </a:ext>
            </a:extLst>
          </p:cNvPr>
          <p:cNvCxnSpPr>
            <a:stCxn id="51" idx="2"/>
            <a:endCxn id="52" idx="0"/>
          </p:cNvCxnSpPr>
          <p:nvPr/>
        </p:nvCxnSpPr>
        <p:spPr>
          <a:xfrm rot="5400000">
            <a:off x="9270809" y="5047507"/>
            <a:ext cx="1373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 : en angle 45">
            <a:extLst>
              <a:ext uri="{FF2B5EF4-FFF2-40B4-BE49-F238E27FC236}">
                <a16:creationId xmlns:a16="http://schemas.microsoft.com/office/drawing/2014/main" id="{96E1F7CD-2991-AE0C-4ADB-2CA70DBB8708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 rot="5400000">
            <a:off x="9292141" y="5583385"/>
            <a:ext cx="94692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31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fr-FR" dirty="0"/>
              <a:t>Analyse du projet : diapositive </a:t>
            </a:r>
            <a:r>
              <a:rPr lang="fr" dirty="0"/>
              <a:t>2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800" b="1" dirty="0">
                <a:solidFill>
                  <a:srgbClr val="095763"/>
                </a:solidFill>
              </a:rPr>
              <a:t>Conception de la </a:t>
            </a:r>
            <a:r>
              <a:rPr lang="fr-FR" sz="2800" b="1" dirty="0" err="1">
                <a:solidFill>
                  <a:srgbClr val="095763"/>
                </a:solidFill>
              </a:rPr>
              <a:t>bdd</a:t>
            </a:r>
            <a:br>
              <a:rPr lang="fr-FR" sz="2800" dirty="0">
                <a:solidFill>
                  <a:srgbClr val="095763"/>
                </a:solidFill>
              </a:rPr>
            </a:br>
            <a:endParaRPr lang="fr-FR" sz="2800" dirty="0">
              <a:solidFill>
                <a:srgbClr val="095763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t 3" descr="Rectangle beige">
            <a:extLst>
              <a:ext uri="{FF2B5EF4-FFF2-40B4-BE49-F238E27FC236}">
                <a16:creationId xmlns:a16="http://schemas.microsoft.com/office/drawing/2014/main" id="{491B1B98-47E6-1AAF-C8BB-E7CE6229615A}"/>
              </a:ext>
            </a:extLst>
          </p:cNvPr>
          <p:cNvSpPr/>
          <p:nvPr/>
        </p:nvSpPr>
        <p:spPr>
          <a:xfrm>
            <a:off x="1210548" y="1819590"/>
            <a:ext cx="9770902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78FFF-A514-9FE3-3D3B-226ACAA8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82" y="1443723"/>
            <a:ext cx="8939035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9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fr-FR" dirty="0"/>
              <a:t>Analyse du projet : diapositive </a:t>
            </a:r>
            <a:r>
              <a:rPr lang="fr" dirty="0"/>
              <a:t>2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246637" y="522898"/>
            <a:ext cx="294536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800" b="1" dirty="0">
                <a:solidFill>
                  <a:srgbClr val="095763"/>
                </a:solidFill>
              </a:rPr>
              <a:t>Outils de développement</a:t>
            </a:r>
            <a:br>
              <a:rPr lang="fr-FR" sz="2800" dirty="0">
                <a:solidFill>
                  <a:srgbClr val="095763"/>
                </a:solidFill>
              </a:rPr>
            </a:br>
            <a:endParaRPr lang="fr-FR" sz="2800" dirty="0">
              <a:solidFill>
                <a:srgbClr val="095763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96713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BD6D304-E9BC-4064-CAA7-B00192ABC2B5}"/>
              </a:ext>
            </a:extLst>
          </p:cNvPr>
          <p:cNvSpPr/>
          <p:nvPr/>
        </p:nvSpPr>
        <p:spPr>
          <a:xfrm>
            <a:off x="0" y="3950562"/>
            <a:ext cx="12192000" cy="84536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99611-D493-35D6-9FFC-FF905BC0C979}"/>
              </a:ext>
            </a:extLst>
          </p:cNvPr>
          <p:cNvSpPr/>
          <p:nvPr/>
        </p:nvSpPr>
        <p:spPr>
          <a:xfrm>
            <a:off x="0" y="2413137"/>
            <a:ext cx="12192000" cy="1590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330FC76-91B0-AD4B-1794-8158545C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602" y="2782382"/>
            <a:ext cx="845366" cy="84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90059EF-E330-A206-5BA4-521E9B64F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420" y="2782382"/>
            <a:ext cx="845366" cy="84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F67E1B7-C3FC-B897-D930-03D44173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56" y="2782382"/>
            <a:ext cx="845366" cy="84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8103AC3-22DE-A80F-1516-C447CA84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014" y="2782382"/>
            <a:ext cx="1438226" cy="84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305694-F2FA-08EA-90B7-5FED3448E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43" y="2782382"/>
            <a:ext cx="992122" cy="84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ootstrap - Free logo icons">
            <a:extLst>
              <a:ext uri="{FF2B5EF4-FFF2-40B4-BE49-F238E27FC236}">
                <a16:creationId xmlns:a16="http://schemas.microsoft.com/office/drawing/2014/main" id="{4C16C3D0-F4BE-452B-E50D-011E8833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238" y="2782382"/>
            <a:ext cx="845366" cy="84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023BC-C99C-3453-8945-34AC39448B86}"/>
              </a:ext>
            </a:extLst>
          </p:cNvPr>
          <p:cNvSpPr txBox="1"/>
          <p:nvPr/>
        </p:nvSpPr>
        <p:spPr>
          <a:xfrm>
            <a:off x="1039594" y="4236361"/>
            <a:ext cx="1093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Docker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378BE-BC06-3FF5-4477-776C8840F019}"/>
              </a:ext>
            </a:extLst>
          </p:cNvPr>
          <p:cNvSpPr txBox="1"/>
          <p:nvPr/>
        </p:nvSpPr>
        <p:spPr>
          <a:xfrm>
            <a:off x="2683456" y="4236361"/>
            <a:ext cx="139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phpMyAdmin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5B85E-BF14-B1A0-4A7D-07F140D66428}"/>
              </a:ext>
            </a:extLst>
          </p:cNvPr>
          <p:cNvSpPr txBox="1"/>
          <p:nvPr/>
        </p:nvSpPr>
        <p:spPr>
          <a:xfrm>
            <a:off x="4866129" y="4236361"/>
            <a:ext cx="1093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Symfony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3E85B-D7B3-7112-BF05-9D7C1497FF40}"/>
              </a:ext>
            </a:extLst>
          </p:cNvPr>
          <p:cNvSpPr txBox="1"/>
          <p:nvPr/>
        </p:nvSpPr>
        <p:spPr>
          <a:xfrm>
            <a:off x="6600311" y="4236361"/>
            <a:ext cx="109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Bootstrap</a:t>
            </a:r>
          </a:p>
          <a:p>
            <a:pPr algn="ctr"/>
            <a:r>
              <a:rPr lang="fr-FR" sz="1200" dirty="0"/>
              <a:t>(+</a:t>
            </a:r>
            <a:r>
              <a:rPr lang="fr-FR" sz="1200" dirty="0" err="1"/>
              <a:t>sass</a:t>
            </a:r>
            <a:r>
              <a:rPr lang="fr-FR" sz="1200" dirty="0"/>
              <a:t>)</a:t>
            </a:r>
            <a:endParaRPr lang="fr-F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AB94D-01FD-BB22-E008-E24E160AFE0D}"/>
              </a:ext>
            </a:extLst>
          </p:cNvPr>
          <p:cNvSpPr txBox="1"/>
          <p:nvPr/>
        </p:nvSpPr>
        <p:spPr>
          <a:xfrm>
            <a:off x="8334493" y="4236361"/>
            <a:ext cx="1093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GitHub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4A281-F60C-C47E-3963-E7023F138426}"/>
              </a:ext>
            </a:extLst>
          </p:cNvPr>
          <p:cNvSpPr txBox="1"/>
          <p:nvPr/>
        </p:nvSpPr>
        <p:spPr>
          <a:xfrm>
            <a:off x="10068675" y="4236361"/>
            <a:ext cx="1093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phpStorm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0603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02B9606-F9BC-40CD-9467-6348ACE4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DC997"/>
          </a:solidFill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682397A-D234-4487-8E63-23B79C76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rgbClr val="095763"/>
          </a:solidFill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7199992-58FE-4335-A811-6AFA96B5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5" y="2545842"/>
            <a:ext cx="9963150" cy="1499616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6600" dirty="0"/>
              <a:t>Travail réalisé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F8FCB52-DD55-48F6-9F4A-D2A0F6586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1"/>
          </a:solidFill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" name="Ovale 9">
            <a:extLst>
              <a:ext uri="{FF2B5EF4-FFF2-40B4-BE49-F238E27FC236}">
                <a16:creationId xmlns:a16="http://schemas.microsoft.com/office/drawing/2014/main" id="{4455FB36-5DE7-D5CC-C552-164DA38A4C80}"/>
              </a:ext>
            </a:extLst>
          </p:cNvPr>
          <p:cNvSpPr/>
          <p:nvPr/>
        </p:nvSpPr>
        <p:spPr>
          <a:xfrm>
            <a:off x="11487626" y="6154172"/>
            <a:ext cx="339650" cy="3339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9FE59E28-00BC-1A56-127F-1F1E4C8E5B15}"/>
              </a:ext>
            </a:extLst>
          </p:cNvPr>
          <p:cNvSpPr txBox="1">
            <a:spLocks/>
          </p:cNvSpPr>
          <p:nvPr/>
        </p:nvSpPr>
        <p:spPr>
          <a:xfrm>
            <a:off x="11307535" y="6061507"/>
            <a:ext cx="470799" cy="49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7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fr-FR" sz="1400" i="0" smtClean="0"/>
              <a:pPr/>
              <a:t>15</a:t>
            </a:fld>
            <a:endParaRPr lang="fr-FR" i="0" dirty="0"/>
          </a:p>
        </p:txBody>
      </p:sp>
    </p:spTree>
    <p:extLst>
      <p:ext uri="{BB962C8B-B14F-4D97-AF65-F5344CB8AC3E}">
        <p14:creationId xmlns:p14="http://schemas.microsoft.com/office/powerpoint/2010/main" val="906516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888808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" name="Titr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fr-FR" dirty="0"/>
              <a:t>Analyse du projet : diapositive </a:t>
            </a:r>
            <a:r>
              <a:rPr lang="fr" dirty="0"/>
              <a:t>2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85380" y="522898"/>
            <a:ext cx="320662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Fonctionnalités développées</a:t>
            </a:r>
            <a:b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14441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09260" y="2781191"/>
            <a:ext cx="2183983" cy="218398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b="1" dirty="0">
                <a:latin typeface="+mj-lt"/>
              </a:rPr>
              <a:t>Réalisations</a:t>
            </a:r>
          </a:p>
        </p:txBody>
      </p:sp>
      <p:sp>
        <p:nvSpPr>
          <p:cNvPr id="16" name="Rectangle : Coins arrondis 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28115" y="1781835"/>
            <a:ext cx="3376386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fr-FR" sz="1400" dirty="0"/>
              <a:t>Gestion du stock et des produits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682433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9" name="Rectangle : Coins arrondis 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77961" y="3502685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fr-FR" sz="1400" dirty="0"/>
              <a:t>Gestion des fournisseurs et des clients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403283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 : Coins arrondis 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29620" y="5322936"/>
            <a:ext cx="3246021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fr-FR" sz="1600" dirty="0"/>
              <a:t>Gestion des commandes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223534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Rectangle : Coins arrondis 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781835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sz="1600" dirty="0"/>
              <a:t>Gestion des utilisateurs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682433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Rectangle : Coins arrondis 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502685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sz="1600" dirty="0"/>
              <a:t>Gestion des factures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403283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Rectangle : Coins arrondis 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322936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sz="1600" dirty="0"/>
              <a:t>Gestion des achats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223534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31" name="Groupe 30" descr="Icônes de graphique à barres et en courbes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7127700" y="5474551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e libre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3" name="Forme libre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34" name="Forme libre 1676" descr="Icône de case à cocher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979454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35" name="Forme libre 4665" descr="Icône de graphique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699344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grpSp>
        <p:nvGrpSpPr>
          <p:cNvPr id="36" name="Groupe 35" descr="Icône de personne et d’engrenage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4726705" y="1966804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orme libre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8" name="Forme libre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42" name="Forme libre 4346" descr="Icône de graphique en boîte à moustaches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700304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pic>
        <p:nvPicPr>
          <p:cNvPr id="5" name="Graphic 4" descr="Continuous Improvement with solid fill">
            <a:extLst>
              <a:ext uri="{FF2B5EF4-FFF2-40B4-BE49-F238E27FC236}">
                <a16:creationId xmlns:a16="http://schemas.microsoft.com/office/drawing/2014/main" id="{D9B19D67-9D2B-D0BE-178B-5D03FAE76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1811" y="5441045"/>
            <a:ext cx="569401" cy="5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4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fr-FR" dirty="0"/>
              <a:t>Analyse du projet : diapositive </a:t>
            </a:r>
            <a:r>
              <a:rPr lang="fr" dirty="0"/>
              <a:t>2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65094" y="522898"/>
            <a:ext cx="22269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Avantages de l’application développée</a:t>
            </a:r>
            <a:b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21135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22">
            <a:extLst>
              <a:ext uri="{FF2B5EF4-FFF2-40B4-BE49-F238E27FC236}">
                <a16:creationId xmlns:a16="http://schemas.microsoft.com/office/drawing/2014/main" id="{9AD42B59-5AF1-638D-ABF2-8D8C394B8D24}"/>
              </a:ext>
            </a:extLst>
          </p:cNvPr>
          <p:cNvSpPr/>
          <p:nvPr/>
        </p:nvSpPr>
        <p:spPr>
          <a:xfrm>
            <a:off x="8308739" y="2154830"/>
            <a:ext cx="1804432" cy="1804432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21">
            <a:extLst>
              <a:ext uri="{FF2B5EF4-FFF2-40B4-BE49-F238E27FC236}">
                <a16:creationId xmlns:a16="http://schemas.microsoft.com/office/drawing/2014/main" id="{B5FF3602-3DBD-3121-DBE2-2DD90712836C}"/>
              </a:ext>
            </a:extLst>
          </p:cNvPr>
          <p:cNvSpPr/>
          <p:nvPr/>
        </p:nvSpPr>
        <p:spPr>
          <a:xfrm>
            <a:off x="5125629" y="2154830"/>
            <a:ext cx="1804432" cy="1804432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15">
            <a:extLst>
              <a:ext uri="{FF2B5EF4-FFF2-40B4-BE49-F238E27FC236}">
                <a16:creationId xmlns:a16="http://schemas.microsoft.com/office/drawing/2014/main" id="{5ABBF35A-AB3C-93AF-C9C4-2E85A053F2BC}"/>
              </a:ext>
            </a:extLst>
          </p:cNvPr>
          <p:cNvSpPr/>
          <p:nvPr/>
        </p:nvSpPr>
        <p:spPr>
          <a:xfrm>
            <a:off x="1901332" y="2130884"/>
            <a:ext cx="1804432" cy="1804432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6" descr="Commentaire, J’aime avec un remplissage uni">
            <a:extLst>
              <a:ext uri="{FF2B5EF4-FFF2-40B4-BE49-F238E27FC236}">
                <a16:creationId xmlns:a16="http://schemas.microsoft.com/office/drawing/2014/main" id="{A1958929-BA89-2EBD-98BB-5E8691F89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21156" y="2506956"/>
            <a:ext cx="1213378" cy="1213378"/>
          </a:xfrm>
          <a:prstGeom prst="rect">
            <a:avLst/>
          </a:prstGeom>
        </p:spPr>
      </p:pic>
      <p:pic>
        <p:nvPicPr>
          <p:cNvPr id="10" name="Graphique 9" descr="Verrou avec un remplissage uni">
            <a:extLst>
              <a:ext uri="{FF2B5EF4-FFF2-40B4-BE49-F238E27FC236}">
                <a16:creationId xmlns:a16="http://schemas.microsoft.com/office/drawing/2014/main" id="{0CDA0AA3-F1F7-23BA-138F-9AD75DB27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604266" y="2478963"/>
            <a:ext cx="1213378" cy="1213378"/>
          </a:xfrm>
          <a:prstGeom prst="rect">
            <a:avLst/>
          </a:prstGeom>
        </p:spPr>
      </p:pic>
      <p:pic>
        <p:nvPicPr>
          <p:cNvPr id="12" name="Graphique 13" descr="Ouverture avec un remplissage uni">
            <a:extLst>
              <a:ext uri="{FF2B5EF4-FFF2-40B4-BE49-F238E27FC236}">
                <a16:creationId xmlns:a16="http://schemas.microsoft.com/office/drawing/2014/main" id="{E311A004-43A7-1957-511B-814F8BC4E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205563" y="2460301"/>
            <a:ext cx="1213378" cy="1213378"/>
          </a:xfrm>
          <a:prstGeom prst="rect">
            <a:avLst/>
          </a:prstGeom>
        </p:spPr>
      </p:pic>
      <p:sp>
        <p:nvSpPr>
          <p:cNvPr id="13" name="ZoneTexte 14">
            <a:extLst>
              <a:ext uri="{FF2B5EF4-FFF2-40B4-BE49-F238E27FC236}">
                <a16:creationId xmlns:a16="http://schemas.microsoft.com/office/drawing/2014/main" id="{3B28DE8F-106A-666F-78A2-C2900C0A37E1}"/>
              </a:ext>
            </a:extLst>
          </p:cNvPr>
          <p:cNvSpPr txBox="1"/>
          <p:nvPr/>
        </p:nvSpPr>
        <p:spPr>
          <a:xfrm>
            <a:off x="2011460" y="446477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Fonctionnelle</a:t>
            </a:r>
          </a:p>
        </p:txBody>
      </p:sp>
      <p:sp>
        <p:nvSpPr>
          <p:cNvPr id="15" name="ZoneTexte 16">
            <a:extLst>
              <a:ext uri="{FF2B5EF4-FFF2-40B4-BE49-F238E27FC236}">
                <a16:creationId xmlns:a16="http://schemas.microsoft.com/office/drawing/2014/main" id="{B68FB585-6467-7561-537E-9A810EB9D5AF}"/>
              </a:ext>
            </a:extLst>
          </p:cNvPr>
          <p:cNvSpPr txBox="1"/>
          <p:nvPr/>
        </p:nvSpPr>
        <p:spPr>
          <a:xfrm>
            <a:off x="5303912" y="446695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Facile à utilisé</a:t>
            </a:r>
          </a:p>
        </p:txBody>
      </p:sp>
      <p:sp>
        <p:nvSpPr>
          <p:cNvPr id="16" name="ZoneTexte 17">
            <a:extLst>
              <a:ext uri="{FF2B5EF4-FFF2-40B4-BE49-F238E27FC236}">
                <a16:creationId xmlns:a16="http://schemas.microsoft.com/office/drawing/2014/main" id="{4662CC16-84DC-DF56-86AA-20126FDD389E}"/>
              </a:ext>
            </a:extLst>
          </p:cNvPr>
          <p:cNvSpPr txBox="1"/>
          <p:nvPr/>
        </p:nvSpPr>
        <p:spPr>
          <a:xfrm>
            <a:off x="8308739" y="4457740"/>
            <a:ext cx="196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Sécurisée</a:t>
            </a:r>
          </a:p>
        </p:txBody>
      </p:sp>
    </p:spTree>
    <p:extLst>
      <p:ext uri="{BB962C8B-B14F-4D97-AF65-F5344CB8AC3E}">
        <p14:creationId xmlns:p14="http://schemas.microsoft.com/office/powerpoint/2010/main" val="2821630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w angle view of a building&#10;&#10;Description automatically generated" hidden="1">
            <a:extLst>
              <a:ext uri="{FF2B5EF4-FFF2-40B4-BE49-F238E27FC236}">
                <a16:creationId xmlns:a16="http://schemas.microsoft.com/office/drawing/2014/main" id="{337CD727-B570-DEE9-9285-2A2C04D0E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1" b="14750"/>
          <a:stretch/>
        </p:blipFill>
        <p:spPr>
          <a:xfrm flipH="1">
            <a:off x="5207505" y="0"/>
            <a:ext cx="6984495" cy="6858000"/>
          </a:xfrm>
          <a:prstGeom prst="rect">
            <a:avLst/>
          </a:prstGeom>
        </p:spPr>
      </p:pic>
      <p:pic>
        <p:nvPicPr>
          <p:cNvPr id="11" name="Picture 10" descr="A person wearing headphones looking at a computer&#10;&#10;Description automatically generated">
            <a:extLst>
              <a:ext uri="{FF2B5EF4-FFF2-40B4-BE49-F238E27FC236}">
                <a16:creationId xmlns:a16="http://schemas.microsoft.com/office/drawing/2014/main" id="{EBB9DC47-751D-6B6D-23A9-594A52A1A9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2"/>
          <a:stretch/>
        </p:blipFill>
        <p:spPr>
          <a:xfrm>
            <a:off x="3872205" y="0"/>
            <a:ext cx="8319796" cy="6858000"/>
          </a:xfrm>
          <a:prstGeom prst="rect">
            <a:avLst/>
          </a:prstGeom>
        </p:spPr>
      </p:pic>
      <p:sp>
        <p:nvSpPr>
          <p:cNvPr id="5" name="objet 3" descr="Rectangle beig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3520555" y="1331963"/>
            <a:ext cx="2421849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6" name="objet 6" descr="Rectangle bleu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0" y="522514"/>
            <a:ext cx="5441443" cy="5812971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0D8295"/>
          </a:solidFill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85135" y="1079236"/>
            <a:ext cx="5441443" cy="833856"/>
          </a:xfrm>
        </p:spPr>
        <p:txBody>
          <a:bodyPr rtlCol="0">
            <a:normAutofit/>
          </a:bodyPr>
          <a:lstStyle/>
          <a:p>
            <a:pPr rtl="0"/>
            <a:r>
              <a:rPr lang="fr-FR" sz="3500" dirty="0">
                <a:solidFill>
                  <a:schemeClr val="bg1"/>
                </a:solidFill>
              </a:rPr>
              <a:t>Points d’amélioration</a:t>
            </a:r>
            <a:endParaRPr lang="fr-FR" sz="3500" dirty="0"/>
          </a:p>
        </p:txBody>
      </p:sp>
      <p:sp>
        <p:nvSpPr>
          <p:cNvPr id="7" name="objet 9" descr="Rectangle beig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 flipV="1">
            <a:off x="500961" y="1705954"/>
            <a:ext cx="4537570" cy="8462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388049" y="2992328"/>
            <a:ext cx="4765364" cy="23136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DC997"/>
              </a:buClr>
            </a:pPr>
            <a:r>
              <a:rPr lang="fr-FR" sz="20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Tableau de bord avancé</a:t>
            </a:r>
          </a:p>
          <a:p>
            <a:pPr algn="just">
              <a:buClr>
                <a:srgbClr val="FDC997"/>
              </a:buClr>
            </a:pPr>
            <a:endParaRPr lang="fr-FR" sz="20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algn="just">
              <a:buClr>
                <a:srgbClr val="FDC997"/>
              </a:buClr>
            </a:pPr>
            <a:r>
              <a:rPr lang="fr-FR" sz="20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Ajout des fonctionnalités supplémentaires: Gestion des employés, des alertes et des promotions.</a:t>
            </a:r>
          </a:p>
        </p:txBody>
      </p:sp>
      <p:sp>
        <p:nvSpPr>
          <p:cNvPr id="4" name="Ovale 9">
            <a:extLst>
              <a:ext uri="{FF2B5EF4-FFF2-40B4-BE49-F238E27FC236}">
                <a16:creationId xmlns:a16="http://schemas.microsoft.com/office/drawing/2014/main" id="{25DF49A2-C1D5-22D8-2841-50500B656051}"/>
              </a:ext>
            </a:extLst>
          </p:cNvPr>
          <p:cNvSpPr/>
          <p:nvPr/>
        </p:nvSpPr>
        <p:spPr>
          <a:xfrm>
            <a:off x="11544776" y="6316097"/>
            <a:ext cx="339650" cy="3339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B1192A73-424A-2345-B9DE-66F13C4423A0}"/>
              </a:ext>
            </a:extLst>
          </p:cNvPr>
          <p:cNvSpPr txBox="1">
            <a:spLocks/>
          </p:cNvSpPr>
          <p:nvPr/>
        </p:nvSpPr>
        <p:spPr>
          <a:xfrm>
            <a:off x="11364685" y="6223432"/>
            <a:ext cx="470799" cy="49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7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fr-FR" sz="1400" i="0" smtClean="0"/>
              <a:pPr/>
              <a:t>18</a:t>
            </a:fld>
            <a:endParaRPr lang="fr-FR" i="0" dirty="0"/>
          </a:p>
        </p:txBody>
      </p:sp>
    </p:spTree>
    <p:extLst>
      <p:ext uri="{BB962C8B-B14F-4D97-AF65-F5344CB8AC3E}">
        <p14:creationId xmlns:p14="http://schemas.microsoft.com/office/powerpoint/2010/main" val="4043576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7" descr="Homme parlant au télé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0"/>
            <a:ext cx="6991350" cy="6858000"/>
          </a:xfrm>
          <a:prstGeom prst="rect">
            <a:avLst/>
          </a:prstGeom>
        </p:spPr>
      </p:pic>
      <p:pic>
        <p:nvPicPr>
          <p:cNvPr id="10" name="Picture 9" descr="A computer with a screen on it&#10;&#10;Description automatically generated">
            <a:extLst>
              <a:ext uri="{FF2B5EF4-FFF2-40B4-BE49-F238E27FC236}">
                <a16:creationId xmlns:a16="http://schemas.microsoft.com/office/drawing/2014/main" id="{2A711932-F420-6691-2F71-8C4560888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64"/>
          <a:stretch/>
        </p:blipFill>
        <p:spPr>
          <a:xfrm>
            <a:off x="0" y="0"/>
            <a:ext cx="6991351" cy="6858000"/>
          </a:xfrm>
          <a:prstGeom prst="rect">
            <a:avLst/>
          </a:prstGeom>
        </p:spPr>
      </p:pic>
      <p:sp>
        <p:nvSpPr>
          <p:cNvPr id="5" name="objet 3" descr="Rectangle beig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6" name="objet 6" descr="Rectangle bleu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Démonstration</a:t>
            </a:r>
            <a:endParaRPr lang="fr-FR" dirty="0"/>
          </a:p>
        </p:txBody>
      </p:sp>
      <p:sp>
        <p:nvSpPr>
          <p:cNvPr id="7" name="objet 9" descr="Rectangle beig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 flipV="1">
            <a:off x="6313932" y="2957804"/>
            <a:ext cx="4537570" cy="8462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fr-FR" sz="32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Du travail réalisé</a:t>
            </a:r>
          </a:p>
        </p:txBody>
      </p:sp>
    </p:spTree>
    <p:extLst>
      <p:ext uri="{BB962C8B-B14F-4D97-AF65-F5344CB8AC3E}">
        <p14:creationId xmlns:p14="http://schemas.microsoft.com/office/powerpoint/2010/main" val="246819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 rtlCol="0"/>
          <a:lstStyle/>
          <a:p>
            <a:pPr rtl="0"/>
            <a:r>
              <a:rPr lang="fr-FR" dirty="0"/>
              <a:t>Plan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fr-FR" sz="1000" smtClean="0"/>
              <a:t>2</a:t>
            </a:fld>
            <a:endParaRPr lang="fr-FR" sz="1000" dirty="0"/>
          </a:p>
        </p:txBody>
      </p:sp>
      <p:sp>
        <p:nvSpPr>
          <p:cNvPr id="8" name="objet 13" descr="Rectangle beig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 flipV="1">
            <a:off x="919594" y="1741009"/>
            <a:ext cx="3372488" cy="45719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pic>
        <p:nvPicPr>
          <p:cNvPr id="6" name="Picture 5" descr="A person typing on a keyboard&#10;&#10;Description automatically generated">
            <a:extLst>
              <a:ext uri="{FF2B5EF4-FFF2-40B4-BE49-F238E27FC236}">
                <a16:creationId xmlns:a16="http://schemas.microsoft.com/office/drawing/2014/main" id="{9173C7CF-8C65-F19D-43C8-E48A06E69C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62"/>
          <a:stretch/>
        </p:blipFill>
        <p:spPr>
          <a:xfrm>
            <a:off x="0" y="2619377"/>
            <a:ext cx="6024983" cy="30461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ED073A-9377-2CE6-941F-68AE52201799}"/>
              </a:ext>
            </a:extLst>
          </p:cNvPr>
          <p:cNvSpPr txBox="1"/>
          <p:nvPr/>
        </p:nvSpPr>
        <p:spPr>
          <a:xfrm>
            <a:off x="6957489" y="1719473"/>
            <a:ext cx="5106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Clr>
                <a:srgbClr val="FDC997"/>
              </a:buClr>
              <a:buFont typeface="+mj-lt"/>
              <a:buAutoNum type="romanUcPeriod"/>
            </a:pPr>
            <a:r>
              <a:rPr lang="fr-FR" sz="2400" b="1" dirty="0">
                <a:solidFill>
                  <a:schemeClr val="bg1"/>
                </a:solidFill>
              </a:rPr>
              <a:t>Introduction</a:t>
            </a:r>
          </a:p>
          <a:p>
            <a:pPr marL="400050" indent="-400050">
              <a:buClr>
                <a:srgbClr val="FDC997"/>
              </a:buClr>
              <a:buFont typeface="+mj-lt"/>
              <a:buAutoNum type="romanUcPeriod"/>
            </a:pPr>
            <a:endParaRPr lang="fr-FR" sz="2400" b="1" dirty="0">
              <a:solidFill>
                <a:schemeClr val="bg1"/>
              </a:solidFill>
            </a:endParaRPr>
          </a:p>
          <a:p>
            <a:pPr marL="400050" indent="-400050">
              <a:buClr>
                <a:srgbClr val="FDC997"/>
              </a:buClr>
              <a:buFont typeface="+mj-lt"/>
              <a:buAutoNum type="romanUcPeriod"/>
            </a:pPr>
            <a:r>
              <a:rPr lang="fr-FR" sz="2400" b="1" dirty="0">
                <a:solidFill>
                  <a:schemeClr val="bg1"/>
                </a:solidFill>
              </a:rPr>
              <a:t>Analyse du besoin</a:t>
            </a:r>
          </a:p>
          <a:p>
            <a:pPr marL="400050" indent="-400050">
              <a:buClr>
                <a:srgbClr val="FDC997"/>
              </a:buClr>
              <a:buFont typeface="+mj-lt"/>
              <a:buAutoNum type="romanUcPeriod"/>
            </a:pPr>
            <a:endParaRPr lang="fr-FR" sz="2400" b="1" dirty="0">
              <a:solidFill>
                <a:schemeClr val="bg1"/>
              </a:solidFill>
            </a:endParaRPr>
          </a:p>
          <a:p>
            <a:pPr marL="400050" indent="-400050">
              <a:buClr>
                <a:srgbClr val="FDC997"/>
              </a:buClr>
              <a:buFont typeface="+mj-lt"/>
              <a:buAutoNum type="romanUcPeriod"/>
            </a:pPr>
            <a:r>
              <a:rPr lang="fr-FR" sz="2400" b="1" dirty="0">
                <a:solidFill>
                  <a:schemeClr val="bg1"/>
                </a:solidFill>
              </a:rPr>
              <a:t>Conception et choix des outils</a:t>
            </a:r>
          </a:p>
          <a:p>
            <a:pPr marL="400050" indent="-400050">
              <a:buClr>
                <a:srgbClr val="FDC997"/>
              </a:buClr>
              <a:buFont typeface="+mj-lt"/>
              <a:buAutoNum type="romanUcPeriod"/>
            </a:pPr>
            <a:endParaRPr lang="fr-FR" sz="2400" b="1" dirty="0">
              <a:solidFill>
                <a:schemeClr val="bg1"/>
              </a:solidFill>
            </a:endParaRPr>
          </a:p>
          <a:p>
            <a:pPr marL="400050" indent="-400050">
              <a:buClr>
                <a:srgbClr val="FDC997"/>
              </a:buClr>
              <a:buFont typeface="+mj-lt"/>
              <a:buAutoNum type="romanUcPeriod"/>
            </a:pPr>
            <a:r>
              <a:rPr lang="fr-FR" sz="2400" b="1" dirty="0">
                <a:solidFill>
                  <a:schemeClr val="bg1"/>
                </a:solidFill>
              </a:rPr>
              <a:t>Travail réalisé</a:t>
            </a:r>
          </a:p>
          <a:p>
            <a:pPr marL="400050" indent="-400050">
              <a:buClr>
                <a:srgbClr val="FDC997"/>
              </a:buClr>
              <a:buFont typeface="+mj-lt"/>
              <a:buAutoNum type="romanUcPeriod"/>
            </a:pPr>
            <a:endParaRPr lang="fr-FR" sz="2400" b="1" dirty="0">
              <a:solidFill>
                <a:schemeClr val="bg1"/>
              </a:solidFill>
            </a:endParaRPr>
          </a:p>
          <a:p>
            <a:pPr marL="400050" indent="-400050">
              <a:buClr>
                <a:srgbClr val="FDC997"/>
              </a:buClr>
              <a:buFont typeface="+mj-lt"/>
              <a:buAutoNum type="romanUcPeriod"/>
            </a:pPr>
            <a:r>
              <a:rPr lang="fr-FR" sz="2400" b="1" dirty="0">
                <a:solidFill>
                  <a:schemeClr val="bg1"/>
                </a:solidFill>
              </a:rPr>
              <a:t>Démonstration</a:t>
            </a:r>
          </a:p>
        </p:txBody>
      </p:sp>
      <p:sp>
        <p:nvSpPr>
          <p:cNvPr id="3" name="Ovale 9">
            <a:extLst>
              <a:ext uri="{FF2B5EF4-FFF2-40B4-BE49-F238E27FC236}">
                <a16:creationId xmlns:a16="http://schemas.microsoft.com/office/drawing/2014/main" id="{B746CC0A-9082-A2D8-26CB-F21D1FD64CDC}"/>
              </a:ext>
            </a:extLst>
          </p:cNvPr>
          <p:cNvSpPr/>
          <p:nvPr/>
        </p:nvSpPr>
        <p:spPr>
          <a:xfrm>
            <a:off x="11619424" y="6334759"/>
            <a:ext cx="339650" cy="3339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304DAB93-D3E6-1500-E4D8-9B9D74755B98}"/>
              </a:ext>
            </a:extLst>
          </p:cNvPr>
          <p:cNvSpPr txBox="1">
            <a:spLocks/>
          </p:cNvSpPr>
          <p:nvPr/>
        </p:nvSpPr>
        <p:spPr>
          <a:xfrm>
            <a:off x="11439333" y="6242094"/>
            <a:ext cx="470799" cy="49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7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fr-FR" sz="1400" i="0" smtClean="0"/>
              <a:pPr/>
              <a:t>2</a:t>
            </a:fld>
            <a:endParaRPr lang="fr-FR" i="0" dirty="0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e 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3" name="Losange 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15" name="Titr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fr-FR" sz="7200" b="1" dirty="0">
                <a:solidFill>
                  <a:schemeClr val="bg1"/>
                </a:solidFill>
              </a:rPr>
              <a:t>Merci</a:t>
            </a:r>
            <a:endParaRPr lang="fr-F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02B9606-F9BC-40CD-9467-6348ACE4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DC997"/>
          </a:solidFill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682397A-D234-4487-8E63-23B79C76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rgbClr val="095763"/>
          </a:solidFill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7199992-58FE-4335-A811-6AFA96B5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fr-FR" sz="6600" dirty="0"/>
              <a:t>Introduction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F8FCB52-DD55-48F6-9F4A-D2A0F6586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1"/>
          </a:solidFill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" name="Ovale 9">
            <a:extLst>
              <a:ext uri="{FF2B5EF4-FFF2-40B4-BE49-F238E27FC236}">
                <a16:creationId xmlns:a16="http://schemas.microsoft.com/office/drawing/2014/main" id="{6A3B5FD5-FFBB-B858-2DA5-B92BD120A078}"/>
              </a:ext>
            </a:extLst>
          </p:cNvPr>
          <p:cNvSpPr/>
          <p:nvPr/>
        </p:nvSpPr>
        <p:spPr>
          <a:xfrm>
            <a:off x="11478101" y="6125597"/>
            <a:ext cx="339650" cy="3339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E621EC9D-20AD-9CBC-629F-1F2C29018FDE}"/>
              </a:ext>
            </a:extLst>
          </p:cNvPr>
          <p:cNvSpPr txBox="1">
            <a:spLocks/>
          </p:cNvSpPr>
          <p:nvPr/>
        </p:nvSpPr>
        <p:spPr>
          <a:xfrm>
            <a:off x="11298010" y="6032932"/>
            <a:ext cx="470799" cy="49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7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fr-FR" sz="1400" i="0" smtClean="0"/>
              <a:pPr/>
              <a:t>3</a:t>
            </a:fld>
            <a:endParaRPr lang="fr-FR" i="0" dirty="0"/>
          </a:p>
        </p:txBody>
      </p:sp>
    </p:spTree>
    <p:extLst>
      <p:ext uri="{BB962C8B-B14F-4D97-AF65-F5344CB8AC3E}">
        <p14:creationId xmlns:p14="http://schemas.microsoft.com/office/powerpoint/2010/main" val="306905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Rectangle bleu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t 3" descr="Rectangle bleu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95763">
              <a:alpha val="69999"/>
            </a:srgbClr>
          </a:solidFill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9" name="Ovale 8" descr="Ovale beige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 rtlCol="0"/>
          <a:lstStyle/>
          <a:p>
            <a:pPr rtl="0"/>
            <a:r>
              <a:rPr lang="fr-FR" sz="4000" dirty="0">
                <a:solidFill>
                  <a:schemeClr val="bg1"/>
                </a:solidFill>
              </a:rPr>
              <a:t>Contexte et informations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8874" y="6178069"/>
            <a:ext cx="620432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fr-FR" sz="1000" smtClean="0"/>
              <a:t>4</a:t>
            </a:fld>
            <a:endParaRPr lang="fr-FR" sz="1000" dirty="0"/>
          </a:p>
        </p:txBody>
      </p:sp>
      <p:pic>
        <p:nvPicPr>
          <p:cNvPr id="14" name="Espace réservé d’image 88" descr="École avec un remplissage uni" hidden="1">
            <a:extLst>
              <a:ext uri="{FF2B5EF4-FFF2-40B4-BE49-F238E27FC236}">
                <a16:creationId xmlns:a16="http://schemas.microsoft.com/office/drawing/2014/main" id="{9B04B822-516B-CD3B-2949-01B7245BD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3" r="853"/>
          <a:stretch/>
        </p:blipFill>
        <p:spPr>
          <a:xfrm>
            <a:off x="2001950" y="1852707"/>
            <a:ext cx="2352334" cy="2393166"/>
          </a:xfrm>
          <a:prstGeom prst="ellipse">
            <a:avLst/>
          </a:prstGeom>
        </p:spPr>
      </p:pic>
      <p:pic>
        <p:nvPicPr>
          <p:cNvPr id="15" name="Espace réservé d’image 84" descr="Calendrier journalier avec un remplissage uni" hidden="1">
            <a:extLst>
              <a:ext uri="{FF2B5EF4-FFF2-40B4-BE49-F238E27FC236}">
                <a16:creationId xmlns:a16="http://schemas.microsoft.com/office/drawing/2014/main" id="{5132E970-61EF-DC34-7B40-EF2606C38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53" r="853"/>
          <a:stretch/>
        </p:blipFill>
        <p:spPr>
          <a:xfrm>
            <a:off x="5135673" y="2205395"/>
            <a:ext cx="1920649" cy="1953988"/>
          </a:xfrm>
          <a:prstGeom prst="ellipse">
            <a:avLst/>
          </a:prstGeom>
        </p:spPr>
      </p:pic>
      <p:pic>
        <p:nvPicPr>
          <p:cNvPr id="16" name="Espace réservé d’image 86" descr="Repère avec un remplissage uni" hidden="1">
            <a:extLst>
              <a:ext uri="{FF2B5EF4-FFF2-40B4-BE49-F238E27FC236}">
                <a16:creationId xmlns:a16="http://schemas.microsoft.com/office/drawing/2014/main" id="{9E4AC0C4-22FB-6AE6-8B3C-A0E0E2F54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53" r="853"/>
          <a:stretch/>
        </p:blipFill>
        <p:spPr>
          <a:xfrm>
            <a:off x="8091597" y="2205395"/>
            <a:ext cx="1771451" cy="1802201"/>
          </a:xfrm>
          <a:prstGeom prst="ellipse">
            <a:avLst/>
          </a:prstGeom>
        </p:spPr>
      </p:pic>
      <p:graphicFrame>
        <p:nvGraphicFramePr>
          <p:cNvPr id="13" name="Espace réservé du contenu 12" descr="Tableau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69833229"/>
              </p:ext>
            </p:extLst>
          </p:nvPr>
        </p:nvGraphicFramePr>
        <p:xfrm>
          <a:off x="1785258" y="2544763"/>
          <a:ext cx="8621483" cy="15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827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873827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873829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</a:tblGrid>
              <a:tr h="532266">
                <a:tc>
                  <a:txBody>
                    <a:bodyPr/>
                    <a:lstStyle/>
                    <a:p>
                      <a:pPr algn="ctr" rtl="0"/>
                      <a:r>
                        <a:rPr lang="fr" sz="3000" b="1" dirty="0">
                          <a:solidFill>
                            <a:srgbClr val="FDC997"/>
                          </a:solidFill>
                          <a:latin typeface="+mj-lt"/>
                        </a:rPr>
                        <a:t>Modalité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3000" b="1" dirty="0">
                          <a:solidFill>
                            <a:srgbClr val="FDC997"/>
                          </a:solidFill>
                          <a:latin typeface="+mj-lt"/>
                        </a:rPr>
                        <a:t>Durée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3000" b="1" dirty="0">
                          <a:solidFill>
                            <a:srgbClr val="FDC997"/>
                          </a:solidFill>
                          <a:latin typeface="+mj-lt"/>
                        </a:rPr>
                        <a:t>Lieu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2000" b="0" i="0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/>
                        </a:rPr>
                        <a:t>Distenciel</a:t>
                      </a:r>
                      <a:endParaRPr kumimoji="0" lang="en-US" sz="2000" b="0" i="0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2000" b="0" i="0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/>
                        </a:rPr>
                        <a:t>24 mars à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2000" b="0" i="0" u="none" strike="noStrike" kern="1200" cap="none" spc="-25" normalizeH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/>
                        </a:rPr>
                        <a:t>26 juin 2023</a:t>
                      </a:r>
                      <a:endParaRPr lang="en-US" sz="2000" b="0" i="0" u="none" strike="noStrike" kern="1200" cap="none" spc="-25" normalizeH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2000" b="0" i="0" u="none" strike="noStrike" kern="1200" cap="none" spc="-25" normalizeH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/>
                        </a:rPr>
                        <a:t>Solu Software</a:t>
                      </a:r>
                      <a:endParaRPr lang="en-US" sz="2000" b="0" i="0" u="none" strike="noStrike" kern="1200" cap="none" spc="-25" normalizeH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t 5" descr="Rectangle beig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6" y="1324563"/>
            <a:ext cx="5975707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cxnSp>
        <p:nvCxnSpPr>
          <p:cNvPr id="12" name="Connecteur droit 11" descr="Ligne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095999" y="4101403"/>
            <a:ext cx="1" cy="110818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4583905" y="5209587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1055"/>
              </a:spcBef>
            </a:pPr>
            <a:r>
              <a:rPr lang="fr-FR" sz="2800" dirty="0">
                <a:solidFill>
                  <a:schemeClr val="tx2"/>
                </a:solidFill>
                <a:latin typeface="+mj-lt"/>
              </a:rPr>
              <a:t>Déroulement</a:t>
            </a:r>
            <a:endParaRPr lang="fr-FR" sz="3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t 3" descr="Rectangle beig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pic>
        <p:nvPicPr>
          <p:cNvPr id="10" name="Picture 9" descr="A low angle view of a building&#10;&#10;Description automatically generated">
            <a:extLst>
              <a:ext uri="{FF2B5EF4-FFF2-40B4-BE49-F238E27FC236}">
                <a16:creationId xmlns:a16="http://schemas.microsoft.com/office/drawing/2014/main" id="{4E18DC40-D05D-00FF-876A-2953B74CB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1" b="14750"/>
          <a:stretch/>
        </p:blipFill>
        <p:spPr>
          <a:xfrm flipH="1">
            <a:off x="0" y="0"/>
            <a:ext cx="6984495" cy="6858000"/>
          </a:xfrm>
          <a:prstGeom prst="rect">
            <a:avLst/>
          </a:prstGeom>
        </p:spPr>
      </p:pic>
      <p:sp>
        <p:nvSpPr>
          <p:cNvPr id="6" name="objet 6" descr="Rectangle bleu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6" y="2331086"/>
            <a:ext cx="5441443" cy="833856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Organisme d’accueil</a:t>
            </a:r>
            <a:endParaRPr lang="fr-FR" dirty="0"/>
          </a:p>
        </p:txBody>
      </p:sp>
      <p:sp>
        <p:nvSpPr>
          <p:cNvPr id="7" name="objet 9" descr="Rectangle beig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 flipV="1">
            <a:off x="6313932" y="2957804"/>
            <a:ext cx="4537570" cy="8462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98106" y="3164942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fr-FR" sz="32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Solu Software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w angle view of a building&#10;&#10;Description automatically generated">
            <a:extLst>
              <a:ext uri="{FF2B5EF4-FFF2-40B4-BE49-F238E27FC236}">
                <a16:creationId xmlns:a16="http://schemas.microsoft.com/office/drawing/2014/main" id="{337CD727-B570-DEE9-9285-2A2C04D0E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1" b="14750"/>
          <a:stretch/>
        </p:blipFill>
        <p:spPr>
          <a:xfrm flipH="1">
            <a:off x="5207505" y="0"/>
            <a:ext cx="6984495" cy="6858000"/>
          </a:xfrm>
          <a:prstGeom prst="rect">
            <a:avLst/>
          </a:prstGeom>
        </p:spPr>
      </p:pic>
      <p:sp>
        <p:nvSpPr>
          <p:cNvPr id="5" name="objet 3" descr="Rectangle beig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3520555" y="1331963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6" name="objet 6" descr="Rectangle bleu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0" y="522514"/>
            <a:ext cx="6689725" cy="5812971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0D8295"/>
          </a:solidFill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85135" y="1079236"/>
            <a:ext cx="5441443" cy="833856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Solu Software</a:t>
            </a:r>
            <a:endParaRPr lang="fr-FR" dirty="0"/>
          </a:p>
        </p:txBody>
      </p:sp>
      <p:sp>
        <p:nvSpPr>
          <p:cNvPr id="7" name="objet 9" descr="Rectangle beig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 flipV="1">
            <a:off x="500961" y="1705954"/>
            <a:ext cx="4537570" cy="8462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fr-FR" dirty="0"/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385134" y="2370291"/>
            <a:ext cx="5351637" cy="347534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0">
              <a:buNone/>
            </a:pPr>
            <a:r>
              <a:rPr lang="fr-FR" sz="26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Startup située à Casablanca au Maroc.</a:t>
            </a:r>
          </a:p>
          <a:p>
            <a:pPr marL="0" indent="0" algn="just" rtl="0">
              <a:buNone/>
            </a:pPr>
            <a:endParaRPr lang="fr-FR" sz="26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r>
              <a:rPr lang="fr-FR" sz="26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Impliquée dans le domaine du développement informatique.</a:t>
            </a:r>
          </a:p>
          <a:p>
            <a:pPr marL="0" indent="0" algn="just" rtl="0">
              <a:buNone/>
            </a:pPr>
            <a:endParaRPr lang="fr-FR" sz="26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r>
              <a:rPr lang="fr-FR" sz="2600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Dirigée par son principal développeur M. Abdeljalil </a:t>
            </a:r>
            <a:r>
              <a:rPr lang="fr-FR" sz="2600" spc="-2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Aamoud</a:t>
            </a:r>
            <a:endParaRPr lang="fr-FR" sz="26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rtl="0">
              <a:buNone/>
            </a:pPr>
            <a:endParaRPr lang="fr-FR" sz="32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rtl="0">
              <a:buNone/>
            </a:pPr>
            <a:endParaRPr lang="fr-FR" sz="3200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4" name="Ovale 9">
            <a:extLst>
              <a:ext uri="{FF2B5EF4-FFF2-40B4-BE49-F238E27FC236}">
                <a16:creationId xmlns:a16="http://schemas.microsoft.com/office/drawing/2014/main" id="{25DF49A2-C1D5-22D8-2841-50500B656051}"/>
              </a:ext>
            </a:extLst>
          </p:cNvPr>
          <p:cNvSpPr/>
          <p:nvPr/>
        </p:nvSpPr>
        <p:spPr>
          <a:xfrm>
            <a:off x="11544776" y="6316097"/>
            <a:ext cx="339650" cy="3339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B1192A73-424A-2345-B9DE-66F13C4423A0}"/>
              </a:ext>
            </a:extLst>
          </p:cNvPr>
          <p:cNvSpPr txBox="1">
            <a:spLocks/>
          </p:cNvSpPr>
          <p:nvPr/>
        </p:nvSpPr>
        <p:spPr>
          <a:xfrm>
            <a:off x="11364685" y="6223432"/>
            <a:ext cx="470799" cy="49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7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fr-FR" sz="1400" i="0" smtClean="0"/>
              <a:pPr/>
              <a:t>6</a:t>
            </a:fld>
            <a:endParaRPr lang="fr-FR" i="0" dirty="0"/>
          </a:p>
        </p:txBody>
      </p:sp>
    </p:spTree>
    <p:extLst>
      <p:ext uri="{BB962C8B-B14F-4D97-AF65-F5344CB8AC3E}">
        <p14:creationId xmlns:p14="http://schemas.microsoft.com/office/powerpoint/2010/main" val="242261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>
            <a:extLst>
              <a:ext uri="{FF2B5EF4-FFF2-40B4-BE49-F238E27FC236}">
                <a16:creationId xmlns:a16="http://schemas.microsoft.com/office/drawing/2014/main" id="{FFBCF731-478B-42B2-B3C6-ECCC3D68E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329286" cy="6858000"/>
          </a:xfrm>
        </p:spPr>
      </p:pic>
      <p:sp>
        <p:nvSpPr>
          <p:cNvPr id="74" name="Espace réservé du texte 73">
            <a:extLst>
              <a:ext uri="{FF2B5EF4-FFF2-40B4-BE49-F238E27FC236}">
                <a16:creationId xmlns:a16="http://schemas.microsoft.com/office/drawing/2014/main" id="{C20719F7-6849-4C36-ACDB-C1AE2AAC7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3601" y="1632856"/>
            <a:ext cx="4648200" cy="5225143"/>
          </a:xfrm>
          <a:solidFill>
            <a:srgbClr val="0D8295"/>
          </a:solidFill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3" name="Titre 42">
            <a:extLst>
              <a:ext uri="{FF2B5EF4-FFF2-40B4-BE49-F238E27FC236}">
                <a16:creationId xmlns:a16="http://schemas.microsoft.com/office/drawing/2014/main" id="{CF39D3B5-ABDB-4DFF-8107-EF97569C9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301" y="3184512"/>
            <a:ext cx="4114800" cy="3450704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fr-FR" spc="0" dirty="0">
                <a:solidFill>
                  <a:schemeClr val="bg1"/>
                </a:solidFill>
                <a:cs typeface="Poppins" panose="00000500000000000000" pitchFamily="50" charset="0"/>
              </a:rPr>
              <a:t>Analyse du besoin</a:t>
            </a:r>
          </a:p>
        </p:txBody>
      </p:sp>
      <p:sp>
        <p:nvSpPr>
          <p:cNvPr id="75" name="Espace réservé du texte 74">
            <a:extLst>
              <a:ext uri="{FF2B5EF4-FFF2-40B4-BE49-F238E27FC236}">
                <a16:creationId xmlns:a16="http://schemas.microsoft.com/office/drawing/2014/main" id="{6488F643-327C-4A41-9703-B4932AF5A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1524001" y="4840091"/>
            <a:ext cx="1219200" cy="225818"/>
          </a:xfrm>
          <a:solidFill>
            <a:srgbClr val="FDC997"/>
          </a:solidFill>
        </p:spPr>
        <p:txBody>
          <a:bodyPr rtlCol="0">
            <a:normAutofit fontScale="40000" lnSpcReduction="20000"/>
          </a:bodyPr>
          <a:lstStyle/>
          <a:p>
            <a:pPr rtl="0"/>
            <a:endParaRPr lang="fr-FR" dirty="0"/>
          </a:p>
        </p:txBody>
      </p:sp>
      <p:sp>
        <p:nvSpPr>
          <p:cNvPr id="76" name="Espace réservé du texte 75">
            <a:extLst>
              <a:ext uri="{FF2B5EF4-FFF2-40B4-BE49-F238E27FC236}">
                <a16:creationId xmlns:a16="http://schemas.microsoft.com/office/drawing/2014/main" id="{8EE4272D-3A75-4E40-B1D6-C8D1636AB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6172201" y="4840092"/>
            <a:ext cx="1219200" cy="225818"/>
          </a:xfrm>
          <a:solidFill>
            <a:srgbClr val="FDC997"/>
          </a:solidFill>
        </p:spPr>
        <p:txBody>
          <a:bodyPr rtlCol="0">
            <a:normAutofit fontScale="40000" lnSpcReduction="20000"/>
          </a:bodyPr>
          <a:lstStyle/>
          <a:p>
            <a:pPr rtl="0"/>
            <a:endParaRPr lang="fr-FR" dirty="0"/>
          </a:p>
        </p:txBody>
      </p:sp>
      <p:sp>
        <p:nvSpPr>
          <p:cNvPr id="2" name="Ovale 9">
            <a:extLst>
              <a:ext uri="{FF2B5EF4-FFF2-40B4-BE49-F238E27FC236}">
                <a16:creationId xmlns:a16="http://schemas.microsoft.com/office/drawing/2014/main" id="{04693ECD-9D3D-A967-A1C5-EFB81BD7AE2B}"/>
              </a:ext>
            </a:extLst>
          </p:cNvPr>
          <p:cNvSpPr/>
          <p:nvPr/>
        </p:nvSpPr>
        <p:spPr>
          <a:xfrm>
            <a:off x="11544776" y="6316097"/>
            <a:ext cx="339650" cy="3339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75DA790F-FC46-CB40-9B9B-DAFB98D90CF9}"/>
              </a:ext>
            </a:extLst>
          </p:cNvPr>
          <p:cNvSpPr txBox="1">
            <a:spLocks/>
          </p:cNvSpPr>
          <p:nvPr/>
        </p:nvSpPr>
        <p:spPr>
          <a:xfrm>
            <a:off x="11364685" y="6223432"/>
            <a:ext cx="470799" cy="49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7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fr-FR" sz="1400" i="0" smtClean="0"/>
              <a:pPr/>
              <a:t>7</a:t>
            </a:fld>
            <a:endParaRPr lang="fr-FR" i="0" dirty="0"/>
          </a:p>
        </p:txBody>
      </p:sp>
    </p:spTree>
    <p:extLst>
      <p:ext uri="{BB962C8B-B14F-4D97-AF65-F5344CB8AC3E}">
        <p14:creationId xmlns:p14="http://schemas.microsoft.com/office/powerpoint/2010/main" val="320284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fr-FR" dirty="0"/>
              <a:t>Analyse du projet : diapositive </a:t>
            </a:r>
            <a:r>
              <a:rPr lang="fr" dirty="0"/>
              <a:t>3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65029" y="522898"/>
            <a:ext cx="352697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Critique de l’existant</a:t>
            </a:r>
            <a:b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6356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’image 32" descr="Poignée de main">
            <a:extLst>
              <a:ext uri="{FF2B5EF4-FFF2-40B4-BE49-F238E27FC236}">
                <a16:creationId xmlns:a16="http://schemas.microsoft.com/office/drawing/2014/main" id="{F3C89E4F-A35C-3419-8309-0C0F4630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24719"/>
            <a:ext cx="12189600" cy="3743586"/>
          </a:xfrm>
          <a:prstGeom prst="rect">
            <a:avLst/>
          </a:prstGeom>
        </p:spPr>
      </p:pic>
      <p:pic>
        <p:nvPicPr>
          <p:cNvPr id="26" name="Espace réservé du contenu 6" descr="Mains de personnes">
            <a:extLst>
              <a:ext uri="{FF2B5EF4-FFF2-40B4-BE49-F238E27FC236}">
                <a16:creationId xmlns:a16="http://schemas.microsoft.com/office/drawing/2014/main" id="{53B04BFF-7082-0849-0D52-5C46859AB4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8"/>
          <a:stretch/>
        </p:blipFill>
        <p:spPr>
          <a:xfrm>
            <a:off x="1200" y="3123742"/>
            <a:ext cx="12189600" cy="3732907"/>
          </a:xfrm>
          <a:prstGeom prst="rect">
            <a:avLst/>
          </a:prstGeom>
        </p:spPr>
      </p:pic>
      <p:sp>
        <p:nvSpPr>
          <p:cNvPr id="6" name="objet 3" descr="Rectangle bleu">
            <a:extLst>
              <a:ext uri="{FF2B5EF4-FFF2-40B4-BE49-F238E27FC236}">
                <a16:creationId xmlns:a16="http://schemas.microsoft.com/office/drawing/2014/main" id="{143C0F01-F418-BF83-6EEB-3830167C3BF4}"/>
              </a:ext>
            </a:extLst>
          </p:cNvPr>
          <p:cNvSpPr/>
          <p:nvPr/>
        </p:nvSpPr>
        <p:spPr>
          <a:xfrm>
            <a:off x="1200" y="3124720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95763">
              <a:alpha val="80000"/>
            </a:srgbClr>
          </a:solidFill>
        </p:spPr>
        <p:txBody>
          <a:bodyPr wrap="square" lIns="0" tIns="0" rIns="0" bIns="0" rtlCol="0"/>
          <a:lstStyle/>
          <a:p>
            <a:pPr rtl="0"/>
            <a:endParaRPr lang="fr-FR"/>
          </a:p>
        </p:txBody>
      </p:sp>
      <p:sp>
        <p:nvSpPr>
          <p:cNvPr id="7" name="Ovale 12" descr="Ovale beige">
            <a:extLst>
              <a:ext uri="{FF2B5EF4-FFF2-40B4-BE49-F238E27FC236}">
                <a16:creationId xmlns:a16="http://schemas.microsoft.com/office/drawing/2014/main" id="{3A6F5950-BF0E-6C35-A3CF-B8EB0FEE5850}"/>
              </a:ext>
            </a:extLst>
          </p:cNvPr>
          <p:cNvSpPr/>
          <p:nvPr/>
        </p:nvSpPr>
        <p:spPr>
          <a:xfrm>
            <a:off x="11562237" y="6236763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9163E993-CD9A-72C3-6E97-B66F1DD7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437" y="6187400"/>
            <a:ext cx="2743200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fr-FR" smtClean="0"/>
              <a:t>8</a:t>
            </a:fld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D1F54-31D0-3538-ECBC-5FCA307F8962}"/>
              </a:ext>
            </a:extLst>
          </p:cNvPr>
          <p:cNvSpPr/>
          <p:nvPr/>
        </p:nvSpPr>
        <p:spPr>
          <a:xfrm>
            <a:off x="0" y="1702708"/>
            <a:ext cx="12189600" cy="1421036"/>
          </a:xfrm>
          <a:prstGeom prst="rect">
            <a:avLst/>
          </a:prstGeom>
          <a:solidFill>
            <a:srgbClr val="0D82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3463C-6C53-871B-8AA8-F430A0F52115}"/>
              </a:ext>
            </a:extLst>
          </p:cNvPr>
          <p:cNvSpPr txBox="1"/>
          <p:nvPr/>
        </p:nvSpPr>
        <p:spPr>
          <a:xfrm>
            <a:off x="588579" y="2234704"/>
            <a:ext cx="110148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>
                <a:solidFill>
                  <a:schemeClr val="bg1"/>
                </a:solidFill>
              </a:rPr>
              <a:t>Utilisation des manières traditionnelles dans la gestion des stocks et des commandes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9FA96-C56B-D250-CFF6-C6B17FA43286}"/>
              </a:ext>
            </a:extLst>
          </p:cNvPr>
          <p:cNvSpPr txBox="1"/>
          <p:nvPr/>
        </p:nvSpPr>
        <p:spPr>
          <a:xfrm>
            <a:off x="522149" y="4508961"/>
            <a:ext cx="251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Traçabilité imprécise du stock des médicaments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47816E-EB06-3386-B4D4-F481F7E29B84}"/>
              </a:ext>
            </a:extLst>
          </p:cNvPr>
          <p:cNvSpPr txBox="1"/>
          <p:nvPr/>
        </p:nvSpPr>
        <p:spPr>
          <a:xfrm>
            <a:off x="4661390" y="4508961"/>
            <a:ext cx="27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</a:rPr>
              <a:t>Erreurs humaines lors du passages des commandes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1E61EE-07E0-126E-C418-74D9104A83F0}"/>
              </a:ext>
            </a:extLst>
          </p:cNvPr>
          <p:cNvSpPr txBox="1"/>
          <p:nvPr/>
        </p:nvSpPr>
        <p:spPr>
          <a:xfrm>
            <a:off x="8702881" y="4508961"/>
            <a:ext cx="3125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</a:rPr>
              <a:t>Complexité dans la génération manuelle des factures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52B09E-46E0-D00B-35D9-653D1862FCEA}"/>
              </a:ext>
            </a:extLst>
          </p:cNvPr>
          <p:cNvSpPr/>
          <p:nvPr/>
        </p:nvSpPr>
        <p:spPr>
          <a:xfrm>
            <a:off x="3706958" y="4146326"/>
            <a:ext cx="75375" cy="1371600"/>
          </a:xfrm>
          <a:prstGeom prst="rect">
            <a:avLst/>
          </a:prstGeom>
          <a:solidFill>
            <a:srgbClr val="FDC9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532443-AF4A-0FA8-704C-BE10548E2C7C}"/>
              </a:ext>
            </a:extLst>
          </p:cNvPr>
          <p:cNvSpPr/>
          <p:nvPr/>
        </p:nvSpPr>
        <p:spPr>
          <a:xfrm>
            <a:off x="7997388" y="4147342"/>
            <a:ext cx="75375" cy="1371600"/>
          </a:xfrm>
          <a:prstGeom prst="rect">
            <a:avLst/>
          </a:prstGeom>
          <a:solidFill>
            <a:srgbClr val="FDC9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fr-FR" dirty="0"/>
              <a:t>Analyse du projet : diapositive </a:t>
            </a:r>
            <a:r>
              <a:rPr lang="fr" dirty="0"/>
              <a:t>6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fr-F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Besoins</a:t>
            </a:r>
            <a:b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ercle : Vide 2">
            <a:extLst>
              <a:ext uri="{FF2B5EF4-FFF2-40B4-BE49-F238E27FC236}">
                <a16:creationId xmlns:a16="http://schemas.microsoft.com/office/drawing/2014/main" id="{8DC8DEBA-4D8D-4704-A04E-32A1E0BF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56476" y="234987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Cercle : Vide 21">
            <a:extLst>
              <a:ext uri="{FF2B5EF4-FFF2-40B4-BE49-F238E27FC236}">
                <a16:creationId xmlns:a16="http://schemas.microsoft.com/office/drawing/2014/main" id="{769CE3F0-8651-4FF1-8CAF-1E986C38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72416" y="2349870"/>
            <a:ext cx="1593858" cy="1593858"/>
          </a:xfrm>
          <a:prstGeom prst="donut">
            <a:avLst>
              <a:gd name="adj" fmla="val 12255"/>
            </a:avLst>
          </a:prstGeom>
          <a:solidFill>
            <a:srgbClr val="FDC9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Cercle : Vide 23">
            <a:extLst>
              <a:ext uri="{FF2B5EF4-FFF2-40B4-BE49-F238E27FC236}">
                <a16:creationId xmlns:a16="http://schemas.microsoft.com/office/drawing/2014/main" id="{A838DD0B-E018-44D0-A4C0-13DF2FD02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28456" y="2354663"/>
            <a:ext cx="1593858" cy="1593858"/>
          </a:xfrm>
          <a:prstGeom prst="donut">
            <a:avLst>
              <a:gd name="adj" fmla="val 12255"/>
            </a:avLst>
          </a:prstGeom>
          <a:solidFill>
            <a:srgbClr val="FDC99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Cercle : Vide 24">
            <a:extLst>
              <a:ext uri="{FF2B5EF4-FFF2-40B4-BE49-F238E27FC236}">
                <a16:creationId xmlns:a16="http://schemas.microsoft.com/office/drawing/2014/main" id="{B5265A05-9A0F-4DEC-9382-F51EEE74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00436" y="2354663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1254995" y="4317618"/>
            <a:ext cx="1796820" cy="467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Gérer le stock des produits en temps réel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8E301C-EBEB-F29B-34AA-325CC53F600B}"/>
              </a:ext>
            </a:extLst>
          </p:cNvPr>
          <p:cNvSpPr/>
          <p:nvPr/>
        </p:nvSpPr>
        <p:spPr>
          <a:xfrm>
            <a:off x="3977715" y="4317617"/>
            <a:ext cx="1695339" cy="467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Gérer les fournisseurs et les clients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2D4764-910D-8EC9-8934-3C69D64D308D}"/>
              </a:ext>
            </a:extLst>
          </p:cNvPr>
          <p:cNvSpPr/>
          <p:nvPr/>
        </p:nvSpPr>
        <p:spPr>
          <a:xfrm>
            <a:off x="6649695" y="4317617"/>
            <a:ext cx="1695339" cy="467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Gérer les commandes et les achats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A9C9A-BFE3-25A1-7A87-9F847CFEFC60}"/>
              </a:ext>
            </a:extLst>
          </p:cNvPr>
          <p:cNvSpPr/>
          <p:nvPr/>
        </p:nvSpPr>
        <p:spPr>
          <a:xfrm>
            <a:off x="9321675" y="4315908"/>
            <a:ext cx="1695339" cy="223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Gérer les factures</a:t>
            </a:r>
          </a:p>
        </p:txBody>
      </p:sp>
      <p:pic>
        <p:nvPicPr>
          <p:cNvPr id="9" name="Graphic 8" descr="Continuous Improvement with solid fill">
            <a:extLst>
              <a:ext uri="{FF2B5EF4-FFF2-40B4-BE49-F238E27FC236}">
                <a16:creationId xmlns:a16="http://schemas.microsoft.com/office/drawing/2014/main" id="{37445464-575B-A652-05F3-676A2651E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8536" y="2767971"/>
            <a:ext cx="757655" cy="757655"/>
          </a:xfrm>
          <a:prstGeom prst="rect">
            <a:avLst/>
          </a:prstGeom>
        </p:spPr>
      </p:pic>
      <p:pic>
        <p:nvPicPr>
          <p:cNvPr id="12" name="Graphic 11" descr="Call center with solid fill">
            <a:extLst>
              <a:ext uri="{FF2B5EF4-FFF2-40B4-BE49-F238E27FC236}">
                <a16:creationId xmlns:a16="http://schemas.microsoft.com/office/drawing/2014/main" id="{6AABF1F5-94E8-4A55-5550-ED84D05E4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859" y="2870972"/>
            <a:ext cx="467051" cy="467051"/>
          </a:xfrm>
          <a:prstGeom prst="rect">
            <a:avLst/>
          </a:prstGeom>
        </p:spPr>
      </p:pic>
      <p:pic>
        <p:nvPicPr>
          <p:cNvPr id="15" name="Graphic 14" descr="Clipboard Checked with solid fill">
            <a:extLst>
              <a:ext uri="{FF2B5EF4-FFF2-40B4-BE49-F238E27FC236}">
                <a16:creationId xmlns:a16="http://schemas.microsoft.com/office/drawing/2014/main" id="{BE4106E2-2DB1-756E-AB07-F95581FF4B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8211" y="2880303"/>
            <a:ext cx="442266" cy="442266"/>
          </a:xfrm>
          <a:prstGeom prst="rect">
            <a:avLst/>
          </a:prstGeom>
        </p:spPr>
      </p:pic>
      <p:pic>
        <p:nvPicPr>
          <p:cNvPr id="17" name="Graphic 16" descr="Good Inventory with solid fill">
            <a:extLst>
              <a:ext uri="{FF2B5EF4-FFF2-40B4-BE49-F238E27FC236}">
                <a16:creationId xmlns:a16="http://schemas.microsoft.com/office/drawing/2014/main" id="{B1C337FD-C7F7-B87E-39AC-E276E21181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24805" y="287097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BEE6D4"/>
      </a:accent1>
      <a:accent2>
        <a:srgbClr val="0D8295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D9BF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64_TF78455520" id="{1B6B5A3F-3791-4D91-8BCC-053B27B038BF}" vid="{26B24478-322D-4DF5-BC15-C9CB3253BD4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Analyse de projet, tiré de 24Slides</Template>
  <TotalTime>400</TotalTime>
  <Words>437</Words>
  <Application>Microsoft Office PowerPoint</Application>
  <PresentationFormat>Widescreen</PresentationFormat>
  <Paragraphs>143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Poppins</vt:lpstr>
      <vt:lpstr>Segoe UI Light</vt:lpstr>
      <vt:lpstr>Thème Office</vt:lpstr>
      <vt:lpstr>UEL305- STAGE Soutenance orale</vt:lpstr>
      <vt:lpstr>Plan de la Présentation</vt:lpstr>
      <vt:lpstr>Introduction</vt:lpstr>
      <vt:lpstr>Contexte et informations</vt:lpstr>
      <vt:lpstr>Organisme d’accueil</vt:lpstr>
      <vt:lpstr>Solu Software</vt:lpstr>
      <vt:lpstr>Analyse du besoin</vt:lpstr>
      <vt:lpstr>Analyse du projet : diapositive 3</vt:lpstr>
      <vt:lpstr>Analyse du projet : diapositive 6</vt:lpstr>
      <vt:lpstr>Analyse du projet : diapositive 3</vt:lpstr>
      <vt:lpstr>Conception  et choix des outils</vt:lpstr>
      <vt:lpstr>Analyse du projet : diapositive 2</vt:lpstr>
      <vt:lpstr>Analyse du projet : diapositive 2</vt:lpstr>
      <vt:lpstr>Analyse du projet : diapositive 2</vt:lpstr>
      <vt:lpstr>Travail réalisé</vt:lpstr>
      <vt:lpstr>Analyse du projet : diapositive 2</vt:lpstr>
      <vt:lpstr>Analyse du projet : diapositive 2</vt:lpstr>
      <vt:lpstr>Points d’amélioration</vt:lpstr>
      <vt:lpstr>Démonstration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UEL305- STAGE Soutenance orale</dc:title>
  <dc:creator>Fatima-Zohra Bakali</dc:creator>
  <cp:lastModifiedBy>Fatima-Zohra Bakali</cp:lastModifiedBy>
  <cp:revision>36</cp:revision>
  <dcterms:created xsi:type="dcterms:W3CDTF">2023-07-06T21:26:32Z</dcterms:created>
  <dcterms:modified xsi:type="dcterms:W3CDTF">2023-07-07T13:23:27Z</dcterms:modified>
</cp:coreProperties>
</file>